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346" r:id="rId4"/>
    <p:sldId id="349" r:id="rId5"/>
    <p:sldId id="352" r:id="rId6"/>
    <p:sldId id="353" r:id="rId7"/>
    <p:sldId id="355" r:id="rId8"/>
    <p:sldId id="354" r:id="rId9"/>
    <p:sldId id="350" r:id="rId10"/>
    <p:sldId id="356" r:id="rId11"/>
    <p:sldId id="357" r:id="rId12"/>
    <p:sldId id="351" r:id="rId13"/>
    <p:sldId id="348" r:id="rId14"/>
    <p:sldId id="262" r:id="rId15"/>
    <p:sldId id="261" r:id="rId16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진우 정" initials="진정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339" autoAdjust="0"/>
    <p:restoredTop sz="94660"/>
  </p:normalViewPr>
  <p:slideViewPr>
    <p:cSldViewPr>
      <p:cViewPr varScale="1">
        <p:scale>
          <a:sx n="116" d="100"/>
          <a:sy n="116" d="100"/>
        </p:scale>
        <p:origin x="-1494" y="-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6061E-AEC6-449C-9DFE-0C6719CD3665}" type="datetimeFigureOut">
              <a:rPr lang="ko-KR" altLang="en-US" smtClean="0"/>
              <a:pPr/>
              <a:t>2019-06-20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BB1CB-DD78-42AE-A434-0B4ABA47081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64423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6061E-AEC6-449C-9DFE-0C6719CD3665}" type="datetimeFigureOut">
              <a:rPr lang="ko-KR" altLang="en-US" smtClean="0"/>
              <a:pPr/>
              <a:t>2019-06-20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BB1CB-DD78-42AE-A434-0B4ABA47081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24151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6061E-AEC6-449C-9DFE-0C6719CD3665}" type="datetimeFigureOut">
              <a:rPr lang="ko-KR" altLang="en-US" smtClean="0"/>
              <a:pPr/>
              <a:t>2019-06-20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BB1CB-DD78-42AE-A434-0B4ABA47081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8913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6061E-AEC6-449C-9DFE-0C6719CD3665}" type="datetimeFigureOut">
              <a:rPr lang="ko-KR" altLang="en-US" smtClean="0"/>
              <a:pPr/>
              <a:t>2019-06-20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BB1CB-DD78-42AE-A434-0B4ABA47081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63444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6061E-AEC6-449C-9DFE-0C6719CD3665}" type="datetimeFigureOut">
              <a:rPr lang="ko-KR" altLang="en-US" smtClean="0"/>
              <a:pPr/>
              <a:t>2019-06-20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BB1CB-DD78-42AE-A434-0B4ABA47081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40236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6061E-AEC6-449C-9DFE-0C6719CD3665}" type="datetimeFigureOut">
              <a:rPr lang="ko-KR" altLang="en-US" smtClean="0"/>
              <a:pPr/>
              <a:t>2019-06-20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BB1CB-DD78-42AE-A434-0B4ABA47081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75427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6061E-AEC6-449C-9DFE-0C6719CD3665}" type="datetimeFigureOut">
              <a:rPr lang="ko-KR" altLang="en-US" smtClean="0"/>
              <a:pPr/>
              <a:t>2019-06-20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BB1CB-DD78-42AE-A434-0B4ABA47081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03112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6061E-AEC6-449C-9DFE-0C6719CD3665}" type="datetimeFigureOut">
              <a:rPr lang="ko-KR" altLang="en-US" smtClean="0"/>
              <a:pPr/>
              <a:t>2019-06-20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BB1CB-DD78-42AE-A434-0B4ABA47081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26679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6061E-AEC6-449C-9DFE-0C6719CD3665}" type="datetimeFigureOut">
              <a:rPr lang="ko-KR" altLang="en-US" smtClean="0"/>
              <a:pPr/>
              <a:t>2019-06-20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BB1CB-DD78-42AE-A434-0B4ABA47081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03935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6061E-AEC6-449C-9DFE-0C6719CD3665}" type="datetimeFigureOut">
              <a:rPr lang="ko-KR" altLang="en-US" smtClean="0"/>
              <a:pPr/>
              <a:t>2019-06-20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BB1CB-DD78-42AE-A434-0B4ABA47081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29471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6061E-AEC6-449C-9DFE-0C6719CD3665}" type="datetimeFigureOut">
              <a:rPr lang="ko-KR" altLang="en-US" smtClean="0"/>
              <a:pPr/>
              <a:t>2019-06-20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BB1CB-DD78-42AE-A434-0B4ABA47081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54349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66061E-AEC6-449C-9DFE-0C6719CD3665}" type="datetimeFigureOut">
              <a:rPr lang="ko-KR" altLang="en-US" smtClean="0"/>
              <a:pPr/>
              <a:t>2019-06-20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ABB1CB-DD78-42AE-A434-0B4ABA47081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17604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jpe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m.post.naver.com/viewer/postView.nhn?volumeNo=20748771&amp;memberNo=36733075" TargetMode="External"/><Relationship Id="rId2" Type="http://schemas.openxmlformats.org/officeDocument/2006/relationships/hyperlink" Target="https://arxiv.org/abs/1501.00092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titu1994/Image-Super-Resolution" TargetMode="External"/><Relationship Id="rId5" Type="http://schemas.openxmlformats.org/officeDocument/2006/relationships/hyperlink" Target="https://github.com/YBIGTA/DeepNLP-Study/wiki/Residual-Networks-Behave-Like-Ensembles-of-Relatively-Shallow-Networks" TargetMode="External"/><Relationship Id="rId4" Type="http://schemas.openxmlformats.org/officeDocument/2006/relationships/hyperlink" Target="https://m.blog.naver.com/PostView.nhn?blogId=kangdonghyun&amp;logNo=220992404778&amp;proxyReferer=https://www.google.com/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arxiv.org/pdf/1501.00092v3.pdf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474" y="0"/>
            <a:ext cx="9144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319015"/>
            <a:ext cx="7772400" cy="1470025"/>
          </a:xfrm>
        </p:spPr>
        <p:txBody>
          <a:bodyPr>
            <a:noAutofit/>
          </a:bodyPr>
          <a:lstStyle/>
          <a:p>
            <a:r>
              <a:rPr lang="en-US" altLang="ko-KR" sz="3000" b="1" dirty="0">
                <a:solidFill>
                  <a:srgbClr val="C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[</a:t>
            </a:r>
            <a:r>
              <a:rPr lang="en-US" altLang="ko-KR" sz="3000" b="1" dirty="0" err="1"/>
              <a:t>Keras</a:t>
            </a:r>
            <a:r>
              <a:rPr lang="en-US" altLang="ko-KR" sz="3000" b="1" dirty="0"/>
              <a:t> </a:t>
            </a:r>
            <a:r>
              <a:rPr lang="ko-KR" altLang="en-US" sz="3000" b="1" dirty="0"/>
              <a:t>를 이용한 </a:t>
            </a:r>
            <a:r>
              <a:rPr lang="en-US" altLang="ko-KR" sz="3000" b="1" dirty="0"/>
              <a:t>Image Super Resolution</a:t>
            </a:r>
            <a:r>
              <a:rPr lang="en-US" altLang="ko-KR" sz="3000" b="1" dirty="0">
                <a:solidFill>
                  <a:srgbClr val="C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]</a:t>
            </a:r>
            <a:endParaRPr lang="ko-KR" altLang="en-US" sz="3000" b="1" dirty="0">
              <a:solidFill>
                <a:srgbClr val="C0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6444208" y="5877272"/>
            <a:ext cx="2368352" cy="648072"/>
          </a:xfrm>
        </p:spPr>
        <p:txBody>
          <a:bodyPr>
            <a:normAutofit fontScale="85000" lnSpcReduction="20000"/>
          </a:bodyPr>
          <a:lstStyle/>
          <a:p>
            <a:pPr algn="r"/>
            <a:r>
              <a:rPr lang="en-US" altLang="ko-KR" sz="1500" b="1" dirty="0">
                <a:latin typeface="Adobe 고딕 Std B" pitchFamily="34" charset="-127"/>
                <a:ea typeface="Adobe 고딕 Std B" pitchFamily="34" charset="-127"/>
              </a:rPr>
              <a:t>20140386 </a:t>
            </a:r>
            <a:r>
              <a:rPr lang="ko-KR" altLang="en-US" sz="1500" b="1" dirty="0" err="1">
                <a:latin typeface="Adobe 고딕 Std B" pitchFamily="34" charset="-127"/>
                <a:ea typeface="Adobe 고딕 Std B" pitchFamily="34" charset="-127"/>
              </a:rPr>
              <a:t>김호한</a:t>
            </a:r>
            <a:r>
              <a:rPr lang="en-US" altLang="ko-KR" sz="1500" b="1" dirty="0">
                <a:latin typeface="Adobe 고딕 Std B" pitchFamily="34" charset="-127"/>
                <a:ea typeface="Adobe 고딕 Std B" pitchFamily="34" charset="-127"/>
              </a:rPr>
              <a:t> </a:t>
            </a:r>
          </a:p>
          <a:p>
            <a:pPr algn="r"/>
            <a:r>
              <a:rPr lang="en-US" altLang="ko-KR" sz="1500" b="1" dirty="0">
                <a:latin typeface="Adobe 고딕 Std B" pitchFamily="34" charset="-127"/>
                <a:ea typeface="Adobe 고딕 Std B" pitchFamily="34" charset="-127"/>
              </a:rPr>
              <a:t>20141210 </a:t>
            </a:r>
            <a:r>
              <a:rPr lang="ko-KR" altLang="en-US" sz="1500" b="1" dirty="0">
                <a:latin typeface="Adobe 고딕 Std B" pitchFamily="34" charset="-127"/>
                <a:ea typeface="Adobe 고딕 Std B" pitchFamily="34" charset="-127"/>
              </a:rPr>
              <a:t>정진우</a:t>
            </a:r>
            <a:endParaRPr lang="en-US" altLang="ko-KR" sz="1500" b="1" dirty="0">
              <a:latin typeface="Adobe 고딕 Std B" pitchFamily="34" charset="-127"/>
              <a:ea typeface="Adobe 고딕 Std B" pitchFamily="34" charset="-127"/>
            </a:endParaRPr>
          </a:p>
          <a:p>
            <a:pPr algn="r"/>
            <a:r>
              <a:rPr lang="en-US" altLang="ko-KR" sz="1500" b="1" dirty="0">
                <a:latin typeface="Adobe 고딕 Std B" pitchFamily="34" charset="-127"/>
                <a:ea typeface="Adobe 고딕 Std B" pitchFamily="34" charset="-127"/>
              </a:rPr>
              <a:t>20141375 </a:t>
            </a:r>
            <a:r>
              <a:rPr lang="ko-KR" altLang="en-US" sz="1500" b="1" dirty="0">
                <a:latin typeface="Adobe 고딕 Std B" pitchFamily="34" charset="-127"/>
                <a:ea typeface="Adobe 고딕 Std B" pitchFamily="34" charset="-127"/>
              </a:rPr>
              <a:t>최효석</a:t>
            </a:r>
          </a:p>
        </p:txBody>
      </p:sp>
    </p:spTree>
    <p:extLst>
      <p:ext uri="{BB962C8B-B14F-4D97-AF65-F5344CB8AC3E}">
        <p14:creationId xmlns:p14="http://schemas.microsoft.com/office/powerpoint/2010/main" val="2355597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부제목 4"/>
          <p:cNvSpPr txBox="1">
            <a:spLocks/>
          </p:cNvSpPr>
          <p:nvPr/>
        </p:nvSpPr>
        <p:spPr>
          <a:xfrm>
            <a:off x="1547198" y="6487"/>
            <a:ext cx="6696744" cy="7560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2000" b="1" dirty="0">
                <a:solidFill>
                  <a:schemeClr val="tx1"/>
                </a:solidFill>
                <a:latin typeface="+mj-lt"/>
                <a:ea typeface="나눔고딕 ExtraBold" panose="020D0904000000000000" pitchFamily="50" charset="-127"/>
              </a:rPr>
              <a:t>3. </a:t>
            </a:r>
            <a:r>
              <a:rPr lang="ko-KR" altLang="en-US" sz="2000" b="1" dirty="0">
                <a:solidFill>
                  <a:schemeClr val="tx1"/>
                </a:solidFill>
                <a:latin typeface="+mj-lt"/>
                <a:ea typeface="나눔고딕 ExtraBold" panose="020D0904000000000000" pitchFamily="50" charset="-127"/>
              </a:rPr>
              <a:t>시연영상</a:t>
            </a:r>
            <a:endParaRPr lang="ko-KR" altLang="en-US" sz="2000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5864D862-54CA-4620-ACA8-F347C52485F5}"/>
              </a:ext>
            </a:extLst>
          </p:cNvPr>
          <p:cNvSpPr/>
          <p:nvPr/>
        </p:nvSpPr>
        <p:spPr>
          <a:xfrm>
            <a:off x="-36512" y="0"/>
            <a:ext cx="1584176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xmlns="" id="{CEA71DC3-1A1C-4993-AD28-289806643466}"/>
              </a:ext>
            </a:extLst>
          </p:cNvPr>
          <p:cNvSpPr txBox="1">
            <a:spLocks/>
          </p:cNvSpPr>
          <p:nvPr/>
        </p:nvSpPr>
        <p:spPr>
          <a:xfrm>
            <a:off x="107504" y="188640"/>
            <a:ext cx="12961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>
                <a:solidFill>
                  <a:srgbClr val="C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[</a:t>
            </a:r>
            <a:r>
              <a:rPr lang="ko-KR" altLang="en-US" sz="2400">
                <a:solidFill>
                  <a:schemeClr val="bg1">
                    <a:lumMod val="9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목 차</a:t>
            </a:r>
            <a:r>
              <a:rPr lang="en-US" altLang="ko-KR" sz="2400">
                <a:solidFill>
                  <a:srgbClr val="C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]</a:t>
            </a:r>
            <a:endParaRPr lang="ko-KR" altLang="en-US" sz="2400" dirty="0">
              <a:solidFill>
                <a:srgbClr val="C0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부제목 4">
            <a:extLst>
              <a:ext uri="{FF2B5EF4-FFF2-40B4-BE49-F238E27FC236}">
                <a16:creationId xmlns:a16="http://schemas.microsoft.com/office/drawing/2014/main" xmlns="" id="{2E3A167D-91CA-4591-8C05-3B4EB7C280AF}"/>
              </a:ext>
            </a:extLst>
          </p:cNvPr>
          <p:cNvSpPr txBox="1">
            <a:spLocks/>
          </p:cNvSpPr>
          <p:nvPr/>
        </p:nvSpPr>
        <p:spPr>
          <a:xfrm>
            <a:off x="-116470" y="5102582"/>
            <a:ext cx="1584176" cy="3291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1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6. Q&amp;A</a:t>
            </a:r>
            <a:endParaRPr lang="ko-KR" altLang="en-US" sz="11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0" name="부제목 4">
            <a:extLst>
              <a:ext uri="{FF2B5EF4-FFF2-40B4-BE49-F238E27FC236}">
                <a16:creationId xmlns:a16="http://schemas.microsoft.com/office/drawing/2014/main" xmlns="" id="{8D643EF9-B619-4A8B-BD43-B2EA83FFE40C}"/>
              </a:ext>
            </a:extLst>
          </p:cNvPr>
          <p:cNvSpPr txBox="1">
            <a:spLocks/>
          </p:cNvSpPr>
          <p:nvPr/>
        </p:nvSpPr>
        <p:spPr>
          <a:xfrm>
            <a:off x="-36978" y="1444027"/>
            <a:ext cx="1584176" cy="3783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1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1. </a:t>
            </a:r>
            <a:r>
              <a:rPr lang="ko-KR" altLang="en-US" sz="11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주제 설명</a:t>
            </a:r>
          </a:p>
        </p:txBody>
      </p:sp>
      <p:sp>
        <p:nvSpPr>
          <p:cNvPr id="11" name="부제목 4">
            <a:extLst>
              <a:ext uri="{FF2B5EF4-FFF2-40B4-BE49-F238E27FC236}">
                <a16:creationId xmlns:a16="http://schemas.microsoft.com/office/drawing/2014/main" xmlns="" id="{0477844F-03E7-4172-9404-C81726F8CAA7}"/>
              </a:ext>
            </a:extLst>
          </p:cNvPr>
          <p:cNvSpPr txBox="1">
            <a:spLocks/>
          </p:cNvSpPr>
          <p:nvPr/>
        </p:nvSpPr>
        <p:spPr>
          <a:xfrm>
            <a:off x="-36978" y="2242383"/>
            <a:ext cx="1584176" cy="2880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1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2.  </a:t>
            </a:r>
            <a:r>
              <a:rPr lang="ko-KR" altLang="en-US" sz="11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네트워크 분석</a:t>
            </a:r>
            <a:endParaRPr lang="en-US" altLang="ko-KR" sz="11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2" name="부제목 4">
            <a:extLst>
              <a:ext uri="{FF2B5EF4-FFF2-40B4-BE49-F238E27FC236}">
                <a16:creationId xmlns:a16="http://schemas.microsoft.com/office/drawing/2014/main" xmlns="" id="{41F67047-9D85-4EBB-A574-0DBA63549E56}"/>
              </a:ext>
            </a:extLst>
          </p:cNvPr>
          <p:cNvSpPr txBox="1">
            <a:spLocks/>
          </p:cNvSpPr>
          <p:nvPr/>
        </p:nvSpPr>
        <p:spPr>
          <a:xfrm>
            <a:off x="-36978" y="2956195"/>
            <a:ext cx="1584176" cy="2880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100" dirty="0">
                <a:solidFill>
                  <a:schemeClr val="accent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3. </a:t>
            </a:r>
            <a:r>
              <a:rPr lang="ko-KR" altLang="en-US" sz="1100" dirty="0">
                <a:solidFill>
                  <a:schemeClr val="accent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시연영상</a:t>
            </a:r>
            <a:endParaRPr lang="en-US" altLang="ko-KR" sz="1100" dirty="0">
              <a:solidFill>
                <a:schemeClr val="accent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3" name="부제목 4">
            <a:extLst>
              <a:ext uri="{FF2B5EF4-FFF2-40B4-BE49-F238E27FC236}">
                <a16:creationId xmlns:a16="http://schemas.microsoft.com/office/drawing/2014/main" xmlns="" id="{39A4408C-C406-412D-8B5E-2F8BA84F35DB}"/>
              </a:ext>
            </a:extLst>
          </p:cNvPr>
          <p:cNvSpPr txBox="1">
            <a:spLocks/>
          </p:cNvSpPr>
          <p:nvPr/>
        </p:nvSpPr>
        <p:spPr>
          <a:xfrm>
            <a:off x="-36004" y="3696255"/>
            <a:ext cx="1584176" cy="2880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1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4.</a:t>
            </a:r>
            <a:r>
              <a:rPr lang="en-US" altLang="ko-KR" sz="1100" dirty="0"/>
              <a:t> </a:t>
            </a:r>
            <a:r>
              <a:rPr lang="ko-KR" altLang="en-US" sz="1100" dirty="0"/>
              <a:t>결론 및 느낀 점</a:t>
            </a:r>
            <a:r>
              <a:rPr lang="en-US" altLang="ko-KR" sz="11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</a:p>
        </p:txBody>
      </p:sp>
      <p:sp>
        <p:nvSpPr>
          <p:cNvPr id="15" name="부제목 4">
            <a:extLst>
              <a:ext uri="{FF2B5EF4-FFF2-40B4-BE49-F238E27FC236}">
                <a16:creationId xmlns:a16="http://schemas.microsoft.com/office/drawing/2014/main" xmlns="" id="{51521F4D-17BA-4212-B7D6-BB617B499F44}"/>
              </a:ext>
            </a:extLst>
          </p:cNvPr>
          <p:cNvSpPr txBox="1">
            <a:spLocks/>
          </p:cNvSpPr>
          <p:nvPr/>
        </p:nvSpPr>
        <p:spPr>
          <a:xfrm>
            <a:off x="-36978" y="4416335"/>
            <a:ext cx="1584176" cy="2880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1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5.  </a:t>
            </a:r>
            <a:r>
              <a:rPr lang="ko-KR" altLang="en-US" sz="11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참고사항</a:t>
            </a:r>
            <a:endParaRPr lang="en-US" altLang="ko-KR" sz="11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bandicam 2019-06-16 11-18-01-118 - converted with Clipchamp">
            <a:hlinkClick r:id="" action="ppaction://media"/>
            <a:extLst>
              <a:ext uri="{FF2B5EF4-FFF2-40B4-BE49-F238E27FC236}">
                <a16:creationId xmlns:a16="http://schemas.microsoft.com/office/drawing/2014/main" xmlns="" id="{11CC1A6C-BC56-4DD2-AAFE-6CF07CD9150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63688" y="1020762"/>
            <a:ext cx="7192962" cy="481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27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46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부제목 4"/>
          <p:cNvSpPr txBox="1">
            <a:spLocks/>
          </p:cNvSpPr>
          <p:nvPr/>
        </p:nvSpPr>
        <p:spPr>
          <a:xfrm>
            <a:off x="1547198" y="6487"/>
            <a:ext cx="6696744" cy="7560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2000" b="1" dirty="0">
                <a:solidFill>
                  <a:schemeClr val="tx1"/>
                </a:solidFill>
                <a:latin typeface="+mj-lt"/>
                <a:ea typeface="나눔고딕 ExtraBold" panose="020D0904000000000000" pitchFamily="50" charset="-127"/>
              </a:rPr>
              <a:t>3. </a:t>
            </a:r>
            <a:r>
              <a:rPr lang="ko-KR" altLang="en-US" sz="2000" b="1" dirty="0">
                <a:solidFill>
                  <a:schemeClr val="tx1"/>
                </a:solidFill>
                <a:latin typeface="+mj-lt"/>
                <a:ea typeface="나눔고딕 ExtraBold" panose="020D0904000000000000" pitchFamily="50" charset="-127"/>
              </a:rPr>
              <a:t>시연영상</a:t>
            </a:r>
            <a:endParaRPr lang="ko-KR" altLang="en-US" sz="2000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5864D862-54CA-4620-ACA8-F347C52485F5}"/>
              </a:ext>
            </a:extLst>
          </p:cNvPr>
          <p:cNvSpPr/>
          <p:nvPr/>
        </p:nvSpPr>
        <p:spPr>
          <a:xfrm>
            <a:off x="-36512" y="0"/>
            <a:ext cx="1584176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xmlns="" id="{CEA71DC3-1A1C-4993-AD28-289806643466}"/>
              </a:ext>
            </a:extLst>
          </p:cNvPr>
          <p:cNvSpPr txBox="1">
            <a:spLocks/>
          </p:cNvSpPr>
          <p:nvPr/>
        </p:nvSpPr>
        <p:spPr>
          <a:xfrm>
            <a:off x="107504" y="188640"/>
            <a:ext cx="12961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>
                <a:solidFill>
                  <a:srgbClr val="C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[</a:t>
            </a:r>
            <a:r>
              <a:rPr lang="ko-KR" altLang="en-US" sz="2400">
                <a:solidFill>
                  <a:schemeClr val="bg1">
                    <a:lumMod val="9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목 차</a:t>
            </a:r>
            <a:r>
              <a:rPr lang="en-US" altLang="ko-KR" sz="2400">
                <a:solidFill>
                  <a:srgbClr val="C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]</a:t>
            </a:r>
            <a:endParaRPr lang="ko-KR" altLang="en-US" sz="2400" dirty="0">
              <a:solidFill>
                <a:srgbClr val="C0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부제목 4">
            <a:extLst>
              <a:ext uri="{FF2B5EF4-FFF2-40B4-BE49-F238E27FC236}">
                <a16:creationId xmlns:a16="http://schemas.microsoft.com/office/drawing/2014/main" xmlns="" id="{2E3A167D-91CA-4591-8C05-3B4EB7C280AF}"/>
              </a:ext>
            </a:extLst>
          </p:cNvPr>
          <p:cNvSpPr txBox="1">
            <a:spLocks/>
          </p:cNvSpPr>
          <p:nvPr/>
        </p:nvSpPr>
        <p:spPr>
          <a:xfrm>
            <a:off x="-116470" y="5102582"/>
            <a:ext cx="1584176" cy="3291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1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6. Q&amp;A</a:t>
            </a:r>
            <a:endParaRPr lang="ko-KR" altLang="en-US" sz="11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0" name="부제목 4">
            <a:extLst>
              <a:ext uri="{FF2B5EF4-FFF2-40B4-BE49-F238E27FC236}">
                <a16:creationId xmlns:a16="http://schemas.microsoft.com/office/drawing/2014/main" xmlns="" id="{8D643EF9-B619-4A8B-BD43-B2EA83FFE40C}"/>
              </a:ext>
            </a:extLst>
          </p:cNvPr>
          <p:cNvSpPr txBox="1">
            <a:spLocks/>
          </p:cNvSpPr>
          <p:nvPr/>
        </p:nvSpPr>
        <p:spPr>
          <a:xfrm>
            <a:off x="-36978" y="1444027"/>
            <a:ext cx="1584176" cy="3783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1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1. </a:t>
            </a:r>
            <a:r>
              <a:rPr lang="ko-KR" altLang="en-US" sz="11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주제 설명</a:t>
            </a:r>
          </a:p>
        </p:txBody>
      </p:sp>
      <p:sp>
        <p:nvSpPr>
          <p:cNvPr id="11" name="부제목 4">
            <a:extLst>
              <a:ext uri="{FF2B5EF4-FFF2-40B4-BE49-F238E27FC236}">
                <a16:creationId xmlns:a16="http://schemas.microsoft.com/office/drawing/2014/main" xmlns="" id="{0477844F-03E7-4172-9404-C81726F8CAA7}"/>
              </a:ext>
            </a:extLst>
          </p:cNvPr>
          <p:cNvSpPr txBox="1">
            <a:spLocks/>
          </p:cNvSpPr>
          <p:nvPr/>
        </p:nvSpPr>
        <p:spPr>
          <a:xfrm>
            <a:off x="-36978" y="2242383"/>
            <a:ext cx="1584176" cy="2880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1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2.  </a:t>
            </a:r>
            <a:r>
              <a:rPr lang="ko-KR" altLang="en-US" sz="11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네트워크 분석</a:t>
            </a:r>
            <a:endParaRPr lang="en-US" altLang="ko-KR" sz="11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2" name="부제목 4">
            <a:extLst>
              <a:ext uri="{FF2B5EF4-FFF2-40B4-BE49-F238E27FC236}">
                <a16:creationId xmlns:a16="http://schemas.microsoft.com/office/drawing/2014/main" xmlns="" id="{41F67047-9D85-4EBB-A574-0DBA63549E56}"/>
              </a:ext>
            </a:extLst>
          </p:cNvPr>
          <p:cNvSpPr txBox="1">
            <a:spLocks/>
          </p:cNvSpPr>
          <p:nvPr/>
        </p:nvSpPr>
        <p:spPr>
          <a:xfrm>
            <a:off x="-36978" y="2956195"/>
            <a:ext cx="1584176" cy="2880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100" dirty="0">
                <a:solidFill>
                  <a:schemeClr val="accent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3. </a:t>
            </a:r>
            <a:r>
              <a:rPr lang="ko-KR" altLang="en-US" sz="1100" dirty="0">
                <a:solidFill>
                  <a:schemeClr val="accent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시연영상</a:t>
            </a:r>
            <a:endParaRPr lang="en-US" altLang="ko-KR" sz="1100" dirty="0">
              <a:solidFill>
                <a:schemeClr val="accent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3" name="부제목 4">
            <a:extLst>
              <a:ext uri="{FF2B5EF4-FFF2-40B4-BE49-F238E27FC236}">
                <a16:creationId xmlns:a16="http://schemas.microsoft.com/office/drawing/2014/main" xmlns="" id="{39A4408C-C406-412D-8B5E-2F8BA84F35DB}"/>
              </a:ext>
            </a:extLst>
          </p:cNvPr>
          <p:cNvSpPr txBox="1">
            <a:spLocks/>
          </p:cNvSpPr>
          <p:nvPr/>
        </p:nvSpPr>
        <p:spPr>
          <a:xfrm>
            <a:off x="-36004" y="3696255"/>
            <a:ext cx="1584176" cy="2880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1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4.</a:t>
            </a:r>
            <a:r>
              <a:rPr lang="en-US" altLang="ko-KR" sz="1100" dirty="0"/>
              <a:t> </a:t>
            </a:r>
            <a:r>
              <a:rPr lang="ko-KR" altLang="en-US" sz="1100" dirty="0"/>
              <a:t>결론 및 느낀 점</a:t>
            </a:r>
            <a:r>
              <a:rPr lang="en-US" altLang="ko-KR" sz="11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</a:p>
        </p:txBody>
      </p:sp>
      <p:sp>
        <p:nvSpPr>
          <p:cNvPr id="15" name="부제목 4">
            <a:extLst>
              <a:ext uri="{FF2B5EF4-FFF2-40B4-BE49-F238E27FC236}">
                <a16:creationId xmlns:a16="http://schemas.microsoft.com/office/drawing/2014/main" xmlns="" id="{51521F4D-17BA-4212-B7D6-BB617B499F44}"/>
              </a:ext>
            </a:extLst>
          </p:cNvPr>
          <p:cNvSpPr txBox="1">
            <a:spLocks/>
          </p:cNvSpPr>
          <p:nvPr/>
        </p:nvSpPr>
        <p:spPr>
          <a:xfrm>
            <a:off x="-36978" y="4416335"/>
            <a:ext cx="1584176" cy="2880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1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5.  </a:t>
            </a:r>
            <a:r>
              <a:rPr lang="ko-KR" altLang="en-US" sz="11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참고사항</a:t>
            </a:r>
            <a:endParaRPr lang="en-US" altLang="ko-KR" sz="11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bandicam 2019-06-16 11-32-53-856 - converted with Clipchamp">
            <a:hlinkClick r:id="" action="ppaction://media"/>
            <a:extLst>
              <a:ext uri="{FF2B5EF4-FFF2-40B4-BE49-F238E27FC236}">
                <a16:creationId xmlns:a16="http://schemas.microsoft.com/office/drawing/2014/main" xmlns="" id="{96FF782A-A22C-4DA6-AFC0-0071F1504C2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63688" y="835989"/>
            <a:ext cx="7192962" cy="481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638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16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부제목 4"/>
          <p:cNvSpPr txBox="1">
            <a:spLocks/>
          </p:cNvSpPr>
          <p:nvPr/>
        </p:nvSpPr>
        <p:spPr>
          <a:xfrm>
            <a:off x="1547198" y="6487"/>
            <a:ext cx="6696744" cy="7560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2000" b="1" dirty="0">
                <a:solidFill>
                  <a:schemeClr val="tx1"/>
                </a:solidFill>
                <a:latin typeface="+mj-lt"/>
                <a:ea typeface="나눔고딕 ExtraBold" panose="020D0904000000000000" pitchFamily="50" charset="-127"/>
              </a:rPr>
              <a:t>4. </a:t>
            </a:r>
            <a:r>
              <a:rPr lang="ko-KR" altLang="en-US" sz="2000" b="1" dirty="0">
                <a:solidFill>
                  <a:schemeClr val="tx1"/>
                </a:solidFill>
                <a:latin typeface="+mj-lt"/>
                <a:ea typeface="나눔고딕 ExtraBold" panose="020D0904000000000000" pitchFamily="50" charset="-127"/>
              </a:rPr>
              <a:t>결론 및 </a:t>
            </a:r>
            <a:r>
              <a:rPr lang="ko-KR" altLang="en-US" sz="2000" b="1" dirty="0" err="1">
                <a:solidFill>
                  <a:schemeClr val="tx1"/>
                </a:solidFill>
                <a:latin typeface="+mj-lt"/>
                <a:ea typeface="나눔고딕 ExtraBold" panose="020D0904000000000000" pitchFamily="50" charset="-127"/>
              </a:rPr>
              <a:t>느낀점</a:t>
            </a:r>
            <a:endParaRPr lang="ko-KR" altLang="en-US" sz="2000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CDECA370-A4F8-43BB-A94B-2B7B1FDE9FE1}"/>
              </a:ext>
            </a:extLst>
          </p:cNvPr>
          <p:cNvSpPr/>
          <p:nvPr/>
        </p:nvSpPr>
        <p:spPr>
          <a:xfrm>
            <a:off x="-36512" y="0"/>
            <a:ext cx="1584176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xmlns="" id="{3B63636F-FAEE-43AE-A25C-B442DE572128}"/>
              </a:ext>
            </a:extLst>
          </p:cNvPr>
          <p:cNvSpPr txBox="1">
            <a:spLocks/>
          </p:cNvSpPr>
          <p:nvPr/>
        </p:nvSpPr>
        <p:spPr>
          <a:xfrm>
            <a:off x="107504" y="188640"/>
            <a:ext cx="12961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>
                <a:solidFill>
                  <a:srgbClr val="C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[</a:t>
            </a:r>
            <a:r>
              <a:rPr lang="ko-KR" altLang="en-US" sz="2400">
                <a:solidFill>
                  <a:schemeClr val="bg1">
                    <a:lumMod val="9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목 차</a:t>
            </a:r>
            <a:r>
              <a:rPr lang="en-US" altLang="ko-KR" sz="2400">
                <a:solidFill>
                  <a:srgbClr val="C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]</a:t>
            </a:r>
            <a:endParaRPr lang="ko-KR" altLang="en-US" sz="2400" dirty="0">
              <a:solidFill>
                <a:srgbClr val="C0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부제목 4">
            <a:extLst>
              <a:ext uri="{FF2B5EF4-FFF2-40B4-BE49-F238E27FC236}">
                <a16:creationId xmlns:a16="http://schemas.microsoft.com/office/drawing/2014/main" xmlns="" id="{834488A7-0D85-49E3-BC53-7F56422B2F77}"/>
              </a:ext>
            </a:extLst>
          </p:cNvPr>
          <p:cNvSpPr txBox="1">
            <a:spLocks/>
          </p:cNvSpPr>
          <p:nvPr/>
        </p:nvSpPr>
        <p:spPr>
          <a:xfrm>
            <a:off x="-116470" y="5102582"/>
            <a:ext cx="1584176" cy="3291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1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6. Q&amp;A</a:t>
            </a:r>
            <a:endParaRPr lang="ko-KR" altLang="en-US" sz="11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0" name="부제목 4">
            <a:extLst>
              <a:ext uri="{FF2B5EF4-FFF2-40B4-BE49-F238E27FC236}">
                <a16:creationId xmlns:a16="http://schemas.microsoft.com/office/drawing/2014/main" xmlns="" id="{FAC81D8C-202B-47B1-9179-CE041382E3B7}"/>
              </a:ext>
            </a:extLst>
          </p:cNvPr>
          <p:cNvSpPr txBox="1">
            <a:spLocks/>
          </p:cNvSpPr>
          <p:nvPr/>
        </p:nvSpPr>
        <p:spPr>
          <a:xfrm>
            <a:off x="-36978" y="1444027"/>
            <a:ext cx="1584176" cy="3783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1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1. </a:t>
            </a:r>
            <a:r>
              <a:rPr lang="ko-KR" altLang="en-US" sz="11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주제 설명</a:t>
            </a:r>
          </a:p>
        </p:txBody>
      </p:sp>
      <p:sp>
        <p:nvSpPr>
          <p:cNvPr id="11" name="부제목 4">
            <a:extLst>
              <a:ext uri="{FF2B5EF4-FFF2-40B4-BE49-F238E27FC236}">
                <a16:creationId xmlns:a16="http://schemas.microsoft.com/office/drawing/2014/main" xmlns="" id="{1B74F59E-1DBA-4F47-B15B-23D81CE2444A}"/>
              </a:ext>
            </a:extLst>
          </p:cNvPr>
          <p:cNvSpPr txBox="1">
            <a:spLocks/>
          </p:cNvSpPr>
          <p:nvPr/>
        </p:nvSpPr>
        <p:spPr>
          <a:xfrm>
            <a:off x="-36978" y="2242383"/>
            <a:ext cx="1584176" cy="2880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1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2.  </a:t>
            </a:r>
            <a:r>
              <a:rPr lang="ko-KR" altLang="en-US" sz="11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네트워크 분석</a:t>
            </a:r>
            <a:endParaRPr lang="en-US" altLang="ko-KR" sz="11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2" name="부제목 4">
            <a:extLst>
              <a:ext uri="{FF2B5EF4-FFF2-40B4-BE49-F238E27FC236}">
                <a16:creationId xmlns:a16="http://schemas.microsoft.com/office/drawing/2014/main" xmlns="" id="{8E41CDDD-D0FB-4145-BD81-6EA5B99B4B6A}"/>
              </a:ext>
            </a:extLst>
          </p:cNvPr>
          <p:cNvSpPr txBox="1">
            <a:spLocks/>
          </p:cNvSpPr>
          <p:nvPr/>
        </p:nvSpPr>
        <p:spPr>
          <a:xfrm>
            <a:off x="-36978" y="2956195"/>
            <a:ext cx="1584176" cy="2880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1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3. </a:t>
            </a:r>
            <a:r>
              <a:rPr lang="ko-KR" altLang="en-US" sz="11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시연영상</a:t>
            </a:r>
            <a:endParaRPr lang="en-US" altLang="ko-KR" sz="11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3" name="부제목 4">
            <a:extLst>
              <a:ext uri="{FF2B5EF4-FFF2-40B4-BE49-F238E27FC236}">
                <a16:creationId xmlns:a16="http://schemas.microsoft.com/office/drawing/2014/main" xmlns="" id="{E63FE034-7C01-413E-9160-A9737B509760}"/>
              </a:ext>
            </a:extLst>
          </p:cNvPr>
          <p:cNvSpPr txBox="1">
            <a:spLocks/>
          </p:cNvSpPr>
          <p:nvPr/>
        </p:nvSpPr>
        <p:spPr>
          <a:xfrm>
            <a:off x="-36004" y="3696255"/>
            <a:ext cx="1584176" cy="2880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100" dirty="0">
                <a:solidFill>
                  <a:schemeClr val="accent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4.</a:t>
            </a:r>
            <a:r>
              <a:rPr lang="en-US" altLang="ko-KR" sz="1100" dirty="0">
                <a:solidFill>
                  <a:schemeClr val="accent1"/>
                </a:solidFill>
              </a:rPr>
              <a:t> </a:t>
            </a:r>
            <a:r>
              <a:rPr lang="ko-KR" altLang="en-US" sz="1100" dirty="0">
                <a:solidFill>
                  <a:schemeClr val="accent1"/>
                </a:solidFill>
              </a:rPr>
              <a:t>결론 및 느낀 점</a:t>
            </a:r>
            <a:r>
              <a:rPr lang="en-US" altLang="ko-KR" sz="1100" dirty="0">
                <a:solidFill>
                  <a:schemeClr val="accent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</a:p>
        </p:txBody>
      </p:sp>
      <p:sp>
        <p:nvSpPr>
          <p:cNvPr id="15" name="부제목 4">
            <a:extLst>
              <a:ext uri="{FF2B5EF4-FFF2-40B4-BE49-F238E27FC236}">
                <a16:creationId xmlns:a16="http://schemas.microsoft.com/office/drawing/2014/main" xmlns="" id="{5ABFDA86-C25D-4091-99D5-2B6AEB06CCAC}"/>
              </a:ext>
            </a:extLst>
          </p:cNvPr>
          <p:cNvSpPr txBox="1">
            <a:spLocks/>
          </p:cNvSpPr>
          <p:nvPr/>
        </p:nvSpPr>
        <p:spPr>
          <a:xfrm>
            <a:off x="-36978" y="4416335"/>
            <a:ext cx="1584176" cy="2880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1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5.  </a:t>
            </a:r>
            <a:r>
              <a:rPr lang="ko-KR" altLang="en-US" sz="11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참고사항</a:t>
            </a:r>
            <a:endParaRPr lang="en-US" altLang="ko-KR" sz="11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548172" y="692696"/>
            <a:ext cx="7316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/>
              <a:t>- </a:t>
            </a:r>
            <a:r>
              <a:rPr lang="ko-KR" altLang="en-US" dirty="0" smtClean="0"/>
              <a:t>결론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rnsr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distilled_rnsr</a:t>
            </a:r>
            <a:r>
              <a:rPr lang="en-US" altLang="ko-KR" dirty="0" smtClean="0"/>
              <a:t> </a:t>
            </a:r>
            <a:r>
              <a:rPr lang="ko-KR" altLang="en-US" dirty="0" smtClean="0"/>
              <a:t>모델을 통해서 실제로 저해상도 이미지가 고해상도 이미지로 변환되는 모습을 볼 수 있었다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4929" y="1696023"/>
            <a:ext cx="2614253" cy="22448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3053" y="1628800"/>
            <a:ext cx="2660889" cy="22842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4929" y="4128303"/>
            <a:ext cx="2614253" cy="22891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4121882"/>
            <a:ext cx="2650519" cy="23314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오른쪽 화살표 1"/>
          <p:cNvSpPr/>
          <p:nvPr/>
        </p:nvSpPr>
        <p:spPr>
          <a:xfrm>
            <a:off x="4895570" y="2708920"/>
            <a:ext cx="582898" cy="3945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오른쪽 화살표 18"/>
          <p:cNvSpPr/>
          <p:nvPr/>
        </p:nvSpPr>
        <p:spPr>
          <a:xfrm>
            <a:off x="4895570" y="4869160"/>
            <a:ext cx="582898" cy="3945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5702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부제목 4"/>
          <p:cNvSpPr txBox="1">
            <a:spLocks/>
          </p:cNvSpPr>
          <p:nvPr/>
        </p:nvSpPr>
        <p:spPr>
          <a:xfrm>
            <a:off x="1547198" y="6486"/>
            <a:ext cx="6696744" cy="7560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2400" b="1" dirty="0">
                <a:solidFill>
                  <a:schemeClr val="tx1"/>
                </a:solidFill>
                <a:latin typeface="+mj-lt"/>
                <a:ea typeface="나눔고딕 ExtraBold" panose="020D0904000000000000" pitchFamily="50" charset="-127"/>
              </a:rPr>
              <a:t>5. </a:t>
            </a:r>
            <a:r>
              <a:rPr lang="ko-KR" altLang="en-US" sz="24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참고자료</a:t>
            </a:r>
            <a:endParaRPr lang="en-US" altLang="ko-KR" sz="2400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CC80C1C3-F598-4995-9ABB-CAF96853163A}"/>
              </a:ext>
            </a:extLst>
          </p:cNvPr>
          <p:cNvSpPr txBox="1"/>
          <p:nvPr/>
        </p:nvSpPr>
        <p:spPr>
          <a:xfrm>
            <a:off x="1547198" y="980728"/>
            <a:ext cx="759680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hlinkClick r:id="rId2"/>
              </a:rPr>
              <a:t>https://arxiv.org/abs/1501.00092</a:t>
            </a:r>
            <a:endParaRPr lang="en-US" altLang="ko-KR" dirty="0"/>
          </a:p>
          <a:p>
            <a:r>
              <a:rPr lang="en-US" altLang="ko-KR" dirty="0"/>
              <a:t>CNN</a:t>
            </a:r>
            <a:r>
              <a:rPr lang="ko-KR" altLang="en-US" dirty="0"/>
              <a:t>을 사용한 </a:t>
            </a:r>
            <a:r>
              <a:rPr lang="en-US" altLang="ko-KR" dirty="0"/>
              <a:t>Image Super-Resolution </a:t>
            </a:r>
            <a:r>
              <a:rPr lang="ko-KR" altLang="en-US" dirty="0"/>
              <a:t>논문</a:t>
            </a:r>
            <a:endParaRPr lang="en-US" altLang="ko-KR" dirty="0">
              <a:hlinkClick r:id="rId3"/>
            </a:endParaRPr>
          </a:p>
          <a:p>
            <a:r>
              <a:rPr lang="en-US" altLang="ko-KR" dirty="0">
                <a:hlinkClick r:id="rId3"/>
              </a:rPr>
              <a:t>https://m.post.naver.com/viewer/postView.nhn?volumeNo=20748771&amp;memberNo=36733075</a:t>
            </a:r>
            <a:endParaRPr lang="en-US" altLang="ko-KR" dirty="0"/>
          </a:p>
          <a:p>
            <a:r>
              <a:rPr lang="ko-KR" altLang="en-US" dirty="0"/>
              <a:t>네트워크 경량화 </a:t>
            </a:r>
            <a:r>
              <a:rPr lang="en-US" altLang="ko-KR" dirty="0"/>
              <a:t>(Distillation)</a:t>
            </a:r>
          </a:p>
          <a:p>
            <a:endParaRPr lang="en-US" altLang="ko-KR" dirty="0"/>
          </a:p>
          <a:p>
            <a:r>
              <a:rPr lang="en-US" altLang="ko-KR" dirty="0" err="1"/>
              <a:t>ResNet</a:t>
            </a:r>
            <a:r>
              <a:rPr lang="ko-KR" altLang="en-US" dirty="0"/>
              <a:t>의 개념</a:t>
            </a:r>
            <a:r>
              <a:rPr lang="en-US" altLang="ko-KR" dirty="0"/>
              <a:t>(residual network): </a:t>
            </a:r>
            <a:r>
              <a:rPr lang="en-US" altLang="ko-KR" dirty="0">
                <a:hlinkClick r:id="rId4"/>
              </a:rPr>
              <a:t>https://m.blog.naver.com/PostView.nhn?blogId=kangdonghyun&amp;logNo=220992404778&amp;proxyReferer=https%3A%2F%2Fwww.google.com%2F</a:t>
            </a:r>
            <a:r>
              <a:rPr lang="en-US" altLang="ko-KR" dirty="0"/>
              <a:t>,</a:t>
            </a:r>
          </a:p>
          <a:p>
            <a:r>
              <a:rPr lang="en-US" altLang="ko-KR" dirty="0">
                <a:hlinkClick r:id="rId5"/>
              </a:rPr>
              <a:t>https://</a:t>
            </a:r>
            <a:r>
              <a:rPr lang="en-US" altLang="ko-KR" dirty="0" smtClean="0">
                <a:hlinkClick r:id="rId5"/>
              </a:rPr>
              <a:t>github.com/YBIGTA/DeepNLP-Study/wiki/Residual-Networks-Behave-Like-Ensembles-of-Relatively-Shallow-Networks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en-US" altLang="ko-KR" dirty="0" smtClean="0"/>
              <a:t>Super Resolution </a:t>
            </a:r>
            <a:r>
              <a:rPr lang="ko-KR" altLang="en-US" dirty="0" smtClean="0"/>
              <a:t>실행 코드</a:t>
            </a:r>
            <a:r>
              <a:rPr lang="en-US" altLang="ko-KR" dirty="0"/>
              <a:t>: </a:t>
            </a:r>
            <a:r>
              <a:rPr lang="en-US" altLang="ko-KR" dirty="0">
                <a:hlinkClick r:id="rId6"/>
              </a:rPr>
              <a:t>https://</a:t>
            </a:r>
            <a:r>
              <a:rPr lang="en-US" altLang="ko-KR" dirty="0" smtClean="0">
                <a:hlinkClick r:id="rId6"/>
              </a:rPr>
              <a:t>github.com/titu1994/Image-Super-Resolution</a:t>
            </a:r>
            <a:endParaRPr lang="en-US" altLang="ko-KR" dirty="0" smtClean="0"/>
          </a:p>
          <a:p>
            <a:endParaRPr lang="en-US" altLang="ko-KR" dirty="0" smtClean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7FDB9E8E-57C7-4CCF-9DD9-45495E3D6BF2}"/>
              </a:ext>
            </a:extLst>
          </p:cNvPr>
          <p:cNvSpPr/>
          <p:nvPr/>
        </p:nvSpPr>
        <p:spPr>
          <a:xfrm>
            <a:off x="-36512" y="0"/>
            <a:ext cx="1584176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xmlns="" id="{A500CB23-99E2-40D8-84EF-1128EB11B8E1}"/>
              </a:ext>
            </a:extLst>
          </p:cNvPr>
          <p:cNvSpPr txBox="1">
            <a:spLocks/>
          </p:cNvSpPr>
          <p:nvPr/>
        </p:nvSpPr>
        <p:spPr>
          <a:xfrm>
            <a:off x="107504" y="188640"/>
            <a:ext cx="12961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>
                <a:solidFill>
                  <a:srgbClr val="C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[</a:t>
            </a:r>
            <a:r>
              <a:rPr lang="ko-KR" altLang="en-US" sz="2400">
                <a:solidFill>
                  <a:schemeClr val="bg1">
                    <a:lumMod val="9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목 차</a:t>
            </a:r>
            <a:r>
              <a:rPr lang="en-US" altLang="ko-KR" sz="2400">
                <a:solidFill>
                  <a:srgbClr val="C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]</a:t>
            </a:r>
            <a:endParaRPr lang="ko-KR" altLang="en-US" sz="2400" dirty="0">
              <a:solidFill>
                <a:srgbClr val="C0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2" name="부제목 4">
            <a:extLst>
              <a:ext uri="{FF2B5EF4-FFF2-40B4-BE49-F238E27FC236}">
                <a16:creationId xmlns:a16="http://schemas.microsoft.com/office/drawing/2014/main" xmlns="" id="{F152C2AC-086A-44F2-9D21-C32B671C8A70}"/>
              </a:ext>
            </a:extLst>
          </p:cNvPr>
          <p:cNvSpPr txBox="1">
            <a:spLocks/>
          </p:cNvSpPr>
          <p:nvPr/>
        </p:nvSpPr>
        <p:spPr>
          <a:xfrm>
            <a:off x="-116470" y="5102582"/>
            <a:ext cx="1584176" cy="3291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1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6. Q&amp;A</a:t>
            </a:r>
            <a:endParaRPr lang="ko-KR" altLang="en-US" sz="11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3" name="부제목 4">
            <a:extLst>
              <a:ext uri="{FF2B5EF4-FFF2-40B4-BE49-F238E27FC236}">
                <a16:creationId xmlns:a16="http://schemas.microsoft.com/office/drawing/2014/main" xmlns="" id="{4B9595CA-E416-424F-BA48-12446A566854}"/>
              </a:ext>
            </a:extLst>
          </p:cNvPr>
          <p:cNvSpPr txBox="1">
            <a:spLocks/>
          </p:cNvSpPr>
          <p:nvPr/>
        </p:nvSpPr>
        <p:spPr>
          <a:xfrm>
            <a:off x="-36978" y="1444027"/>
            <a:ext cx="1584176" cy="3783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1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1. </a:t>
            </a:r>
            <a:r>
              <a:rPr lang="ko-KR" altLang="en-US" sz="11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주제 설명</a:t>
            </a:r>
          </a:p>
        </p:txBody>
      </p:sp>
      <p:sp>
        <p:nvSpPr>
          <p:cNvPr id="15" name="부제목 4">
            <a:extLst>
              <a:ext uri="{FF2B5EF4-FFF2-40B4-BE49-F238E27FC236}">
                <a16:creationId xmlns:a16="http://schemas.microsoft.com/office/drawing/2014/main" xmlns="" id="{16C2B34B-957A-4895-9FDC-DC9903CB3745}"/>
              </a:ext>
            </a:extLst>
          </p:cNvPr>
          <p:cNvSpPr txBox="1">
            <a:spLocks/>
          </p:cNvSpPr>
          <p:nvPr/>
        </p:nvSpPr>
        <p:spPr>
          <a:xfrm>
            <a:off x="-36978" y="2242383"/>
            <a:ext cx="1584176" cy="2880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1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2.  </a:t>
            </a:r>
            <a:r>
              <a:rPr lang="ko-KR" altLang="en-US" sz="11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네트워크 분석</a:t>
            </a:r>
            <a:endParaRPr lang="en-US" altLang="ko-KR" sz="11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6" name="부제목 4">
            <a:extLst>
              <a:ext uri="{FF2B5EF4-FFF2-40B4-BE49-F238E27FC236}">
                <a16:creationId xmlns:a16="http://schemas.microsoft.com/office/drawing/2014/main" xmlns="" id="{7A4FFF32-806B-4CAD-9F88-D9645AAD98F5}"/>
              </a:ext>
            </a:extLst>
          </p:cNvPr>
          <p:cNvSpPr txBox="1">
            <a:spLocks/>
          </p:cNvSpPr>
          <p:nvPr/>
        </p:nvSpPr>
        <p:spPr>
          <a:xfrm>
            <a:off x="-36978" y="2956195"/>
            <a:ext cx="1584176" cy="2880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1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3. </a:t>
            </a:r>
            <a:r>
              <a:rPr lang="ko-KR" altLang="en-US" sz="11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시연영상</a:t>
            </a:r>
            <a:endParaRPr lang="en-US" altLang="ko-KR" sz="11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7" name="부제목 4">
            <a:extLst>
              <a:ext uri="{FF2B5EF4-FFF2-40B4-BE49-F238E27FC236}">
                <a16:creationId xmlns:a16="http://schemas.microsoft.com/office/drawing/2014/main" xmlns="" id="{8B9D2DF3-84C8-4774-9CCF-DED8B34ECBE8}"/>
              </a:ext>
            </a:extLst>
          </p:cNvPr>
          <p:cNvSpPr txBox="1">
            <a:spLocks/>
          </p:cNvSpPr>
          <p:nvPr/>
        </p:nvSpPr>
        <p:spPr>
          <a:xfrm>
            <a:off x="-36004" y="3696255"/>
            <a:ext cx="1584176" cy="2880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1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4.</a:t>
            </a:r>
            <a:r>
              <a:rPr lang="en-US" altLang="ko-KR" sz="1100" dirty="0"/>
              <a:t> </a:t>
            </a:r>
            <a:r>
              <a:rPr lang="ko-KR" altLang="en-US" sz="1100" dirty="0"/>
              <a:t>결론 및 느낀 점</a:t>
            </a:r>
            <a:r>
              <a:rPr lang="en-US" altLang="ko-KR" sz="11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</a:p>
        </p:txBody>
      </p:sp>
      <p:sp>
        <p:nvSpPr>
          <p:cNvPr id="18" name="부제목 4">
            <a:extLst>
              <a:ext uri="{FF2B5EF4-FFF2-40B4-BE49-F238E27FC236}">
                <a16:creationId xmlns:a16="http://schemas.microsoft.com/office/drawing/2014/main" xmlns="" id="{BB37F617-E057-49D8-9619-9C8290C7BCCE}"/>
              </a:ext>
            </a:extLst>
          </p:cNvPr>
          <p:cNvSpPr txBox="1">
            <a:spLocks/>
          </p:cNvSpPr>
          <p:nvPr/>
        </p:nvSpPr>
        <p:spPr>
          <a:xfrm>
            <a:off x="-36978" y="4416335"/>
            <a:ext cx="1584176" cy="2880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100" dirty="0">
                <a:solidFill>
                  <a:schemeClr val="accent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5.  </a:t>
            </a:r>
            <a:r>
              <a:rPr lang="ko-KR" altLang="en-US" sz="1100" dirty="0">
                <a:solidFill>
                  <a:schemeClr val="accent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참고사항</a:t>
            </a:r>
            <a:endParaRPr lang="en-US" altLang="ko-KR" sz="1100" dirty="0">
              <a:solidFill>
                <a:schemeClr val="accent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96195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10047" y="0"/>
            <a:ext cx="9144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628800"/>
            <a:ext cx="7772400" cy="1470025"/>
          </a:xfrm>
        </p:spPr>
        <p:txBody>
          <a:bodyPr>
            <a:normAutofit/>
          </a:bodyPr>
          <a:lstStyle/>
          <a:p>
            <a:r>
              <a:rPr lang="en-US" altLang="ko-KR" sz="4000" dirty="0">
                <a:solidFill>
                  <a:srgbClr val="C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[</a:t>
            </a:r>
            <a:r>
              <a:rPr lang="en-US" altLang="ko-KR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Q&amp;A</a:t>
            </a:r>
            <a:r>
              <a:rPr lang="en-US" altLang="ko-KR" sz="4000" dirty="0">
                <a:solidFill>
                  <a:srgbClr val="C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]</a:t>
            </a:r>
            <a:endParaRPr lang="ko-KR" altLang="en-US" sz="4000" dirty="0">
              <a:solidFill>
                <a:srgbClr val="C0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" name="부제목 4"/>
          <p:cNvSpPr>
            <a:spLocks noGrp="1"/>
          </p:cNvSpPr>
          <p:nvPr>
            <p:ph type="subTitle" idx="1"/>
          </p:nvPr>
        </p:nvSpPr>
        <p:spPr>
          <a:xfrm>
            <a:off x="3439852" y="3140968"/>
            <a:ext cx="2264296" cy="1152128"/>
          </a:xfrm>
        </p:spPr>
        <p:txBody>
          <a:bodyPr>
            <a:noAutofit/>
          </a:bodyPr>
          <a:lstStyle/>
          <a:p>
            <a:r>
              <a:rPr lang="en-US" altLang="ko-KR" sz="6000" dirty="0">
                <a:solidFill>
                  <a:schemeClr val="bg1">
                    <a:lumMod val="50000"/>
                  </a:schemeClr>
                </a:solidFill>
                <a:latin typeface="a옛날목욕탕L" pitchFamily="18" charset="-127"/>
                <a:ea typeface="a옛날목욕탕L" pitchFamily="18" charset="-127"/>
              </a:rPr>
              <a:t>?</a:t>
            </a:r>
            <a:endParaRPr lang="ko-KR" altLang="en-US" sz="6000" dirty="0">
              <a:solidFill>
                <a:schemeClr val="bg1">
                  <a:lumMod val="50000"/>
                </a:schemeClr>
              </a:solidFill>
              <a:latin typeface="a옛날목욕탕L" pitchFamily="18" charset="-127"/>
              <a:ea typeface="a옛날목욕탕L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15237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319015"/>
            <a:ext cx="7772400" cy="1470025"/>
          </a:xfrm>
        </p:spPr>
        <p:txBody>
          <a:bodyPr>
            <a:normAutofit/>
          </a:bodyPr>
          <a:lstStyle/>
          <a:p>
            <a:r>
              <a:rPr lang="en-US" altLang="ko-KR" sz="4000" dirty="0">
                <a:solidFill>
                  <a:srgbClr val="C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[</a:t>
            </a:r>
            <a:r>
              <a:rPr lang="ko-KR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감사합니다</a:t>
            </a:r>
            <a:r>
              <a:rPr lang="en-US" altLang="ko-KR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</a:t>
            </a:r>
            <a:r>
              <a:rPr lang="en-US" altLang="ko-KR" sz="4000" dirty="0">
                <a:solidFill>
                  <a:srgbClr val="C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]</a:t>
            </a:r>
            <a:endParaRPr lang="ko-KR" altLang="en-US" sz="4000" dirty="0">
              <a:solidFill>
                <a:srgbClr val="C0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014048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28520" y="0"/>
            <a:ext cx="9144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851695" y="944007"/>
            <a:ext cx="1512168" cy="504056"/>
          </a:xfrm>
        </p:spPr>
        <p:txBody>
          <a:bodyPr>
            <a:normAutofit/>
          </a:bodyPr>
          <a:lstStyle/>
          <a:p>
            <a:r>
              <a:rPr lang="en-US" altLang="ko-KR" sz="2400" dirty="0">
                <a:solidFill>
                  <a:srgbClr val="C00000"/>
                </a:solidFill>
                <a:latin typeface="+mn-lt"/>
                <a:ea typeface="나눔고딕 ExtraBold" panose="020D0904000000000000" pitchFamily="50" charset="-127"/>
              </a:rPr>
              <a:t>[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나눔고딕 ExtraBold" panose="020D0904000000000000" pitchFamily="50" charset="-127"/>
              </a:rPr>
              <a:t>목 차</a:t>
            </a:r>
            <a:r>
              <a:rPr lang="en-US" altLang="ko-KR" sz="2400" dirty="0">
                <a:solidFill>
                  <a:srgbClr val="C00000"/>
                </a:solidFill>
                <a:latin typeface="+mn-lt"/>
                <a:ea typeface="나눔고딕 ExtraBold" panose="020D0904000000000000" pitchFamily="50" charset="-127"/>
              </a:rPr>
              <a:t>]</a:t>
            </a:r>
            <a:endParaRPr lang="ko-KR" altLang="en-US" sz="2400" dirty="0">
              <a:solidFill>
                <a:srgbClr val="C00000"/>
              </a:solidFill>
              <a:latin typeface="+mn-lt"/>
              <a:ea typeface="나눔고딕 ExtraBold" panose="020D0904000000000000" pitchFamily="50" charset="-127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1745329" y="1664087"/>
            <a:ext cx="5544616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부제목 4"/>
          <p:cNvSpPr txBox="1">
            <a:spLocks/>
          </p:cNvSpPr>
          <p:nvPr/>
        </p:nvSpPr>
        <p:spPr>
          <a:xfrm>
            <a:off x="1665837" y="5610674"/>
            <a:ext cx="5544616" cy="5760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800" b="1" dirty="0">
                <a:ea typeface="나눔고딕 ExtraBold" panose="020D0904000000000000" pitchFamily="50" charset="-127"/>
              </a:rPr>
              <a:t>6. Q&amp;A</a:t>
            </a:r>
            <a:endParaRPr lang="ko-KR" altLang="en-US" sz="2800" b="1" dirty="0">
              <a:ea typeface="나눔고딕 ExtraBold" panose="020D0904000000000000" pitchFamily="50" charset="-127"/>
            </a:endParaRPr>
          </a:p>
        </p:txBody>
      </p:sp>
      <p:sp>
        <p:nvSpPr>
          <p:cNvPr id="11" name="부제목 4"/>
          <p:cNvSpPr txBox="1">
            <a:spLocks/>
          </p:cNvSpPr>
          <p:nvPr/>
        </p:nvSpPr>
        <p:spPr>
          <a:xfrm>
            <a:off x="1745329" y="1952119"/>
            <a:ext cx="5544616" cy="6621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800" b="1" dirty="0">
                <a:ea typeface="나눔고딕 ExtraBold" panose="020D0904000000000000" pitchFamily="50" charset="-127"/>
              </a:rPr>
              <a:t>1. </a:t>
            </a:r>
            <a:r>
              <a:rPr lang="ko-KR" altLang="en-US" sz="2800" b="1" dirty="0">
                <a:ea typeface="나눔고딕 ExtraBold" panose="020D0904000000000000" pitchFamily="50" charset="-127"/>
              </a:rPr>
              <a:t>주제 설명</a:t>
            </a:r>
          </a:p>
        </p:txBody>
      </p:sp>
      <p:sp>
        <p:nvSpPr>
          <p:cNvPr id="12" name="부제목 4"/>
          <p:cNvSpPr txBox="1">
            <a:spLocks/>
          </p:cNvSpPr>
          <p:nvPr/>
        </p:nvSpPr>
        <p:spPr>
          <a:xfrm>
            <a:off x="1745329" y="2750475"/>
            <a:ext cx="5544616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800" b="1" dirty="0">
                <a:ea typeface="나눔고딕 ExtraBold" panose="020D0904000000000000" pitchFamily="50" charset="-127"/>
              </a:rPr>
              <a:t>2.  </a:t>
            </a:r>
            <a:r>
              <a:rPr lang="ko-KR" altLang="en-US" sz="2800" b="1" dirty="0" smtClean="0">
                <a:ea typeface="나눔고딕 ExtraBold" panose="020D0904000000000000" pitchFamily="50" charset="-127"/>
              </a:rPr>
              <a:t>신경망 분석</a:t>
            </a:r>
            <a:endParaRPr lang="en-US" altLang="ko-KR" sz="2800" b="1" dirty="0">
              <a:ea typeface="나눔고딕 ExtraBold" panose="020D0904000000000000" pitchFamily="50" charset="-127"/>
            </a:endParaRPr>
          </a:p>
        </p:txBody>
      </p:sp>
      <p:sp>
        <p:nvSpPr>
          <p:cNvPr id="14" name="부제목 4"/>
          <p:cNvSpPr txBox="1">
            <a:spLocks/>
          </p:cNvSpPr>
          <p:nvPr/>
        </p:nvSpPr>
        <p:spPr>
          <a:xfrm>
            <a:off x="1745329" y="3464287"/>
            <a:ext cx="5544616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800" b="1" dirty="0">
                <a:ea typeface="나눔고딕 ExtraBold" panose="020D0904000000000000" pitchFamily="50" charset="-127"/>
              </a:rPr>
              <a:t>3. </a:t>
            </a:r>
            <a:r>
              <a:rPr lang="ko-KR" altLang="en-US" sz="2800" b="1" dirty="0">
                <a:ea typeface="나눔고딕 ExtraBold" panose="020D0904000000000000" pitchFamily="50" charset="-127"/>
              </a:rPr>
              <a:t>시연영상</a:t>
            </a:r>
            <a:endParaRPr lang="en-US" altLang="ko-KR" sz="2800" b="1" dirty="0">
              <a:ea typeface="나눔고딕 ExtraBold" panose="020D0904000000000000" pitchFamily="50" charset="-127"/>
            </a:endParaRPr>
          </a:p>
        </p:txBody>
      </p:sp>
      <p:sp>
        <p:nvSpPr>
          <p:cNvPr id="15" name="부제목 4"/>
          <p:cNvSpPr txBox="1">
            <a:spLocks/>
          </p:cNvSpPr>
          <p:nvPr/>
        </p:nvSpPr>
        <p:spPr>
          <a:xfrm>
            <a:off x="1746303" y="4204347"/>
            <a:ext cx="5544616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800" b="1" dirty="0">
                <a:ea typeface="나눔고딕 ExtraBold" panose="020D0904000000000000" pitchFamily="50" charset="-127"/>
              </a:rPr>
              <a:t>4.</a:t>
            </a:r>
            <a:r>
              <a:rPr lang="en-US" altLang="ko-KR" sz="2800" b="1" dirty="0"/>
              <a:t> </a:t>
            </a:r>
            <a:r>
              <a:rPr lang="ko-KR" altLang="en-US" sz="2800" b="1" dirty="0"/>
              <a:t>결론 및 느낀 점</a:t>
            </a:r>
            <a:r>
              <a:rPr lang="en-US" altLang="ko-KR" sz="2800" b="1" dirty="0">
                <a:ea typeface="나눔고딕 ExtraBold" panose="020D0904000000000000" pitchFamily="50" charset="-127"/>
              </a:rPr>
              <a:t> </a:t>
            </a:r>
          </a:p>
        </p:txBody>
      </p:sp>
      <p:sp>
        <p:nvSpPr>
          <p:cNvPr id="16" name="부제목 4"/>
          <p:cNvSpPr txBox="1">
            <a:spLocks/>
          </p:cNvSpPr>
          <p:nvPr/>
        </p:nvSpPr>
        <p:spPr>
          <a:xfrm>
            <a:off x="1745329" y="4924427"/>
            <a:ext cx="5544616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800" b="1" dirty="0">
                <a:ea typeface="나눔고딕 ExtraBold" panose="020D0904000000000000" pitchFamily="50" charset="-127"/>
              </a:rPr>
              <a:t>5.  </a:t>
            </a:r>
            <a:r>
              <a:rPr lang="ko-KR" altLang="en-US" sz="2800" b="1" dirty="0">
                <a:ea typeface="나눔고딕 ExtraBold" panose="020D0904000000000000" pitchFamily="50" charset="-127"/>
              </a:rPr>
              <a:t>참고사항</a:t>
            </a:r>
            <a:endParaRPr lang="en-US" altLang="ko-KR" sz="2800" b="1" dirty="0"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50000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부제목 4"/>
          <p:cNvSpPr txBox="1">
            <a:spLocks/>
          </p:cNvSpPr>
          <p:nvPr/>
        </p:nvSpPr>
        <p:spPr>
          <a:xfrm>
            <a:off x="1547198" y="5568"/>
            <a:ext cx="6696744" cy="7560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b="1" dirty="0">
                <a:solidFill>
                  <a:schemeClr val="tx1"/>
                </a:solidFill>
                <a:latin typeface="+mj-lt"/>
                <a:ea typeface="나눔고딕 ExtraBold" panose="020D0904000000000000" pitchFamily="50" charset="-127"/>
              </a:rPr>
              <a:t>1. </a:t>
            </a:r>
            <a:r>
              <a:rPr lang="ko-KR" altLang="en-US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주제 설명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5B191590-45EA-4BF9-9666-58E6438B47D7}"/>
              </a:ext>
            </a:extLst>
          </p:cNvPr>
          <p:cNvSpPr txBox="1"/>
          <p:nvPr/>
        </p:nvSpPr>
        <p:spPr>
          <a:xfrm>
            <a:off x="1547198" y="980728"/>
            <a:ext cx="75968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Super-Resolution </a:t>
            </a:r>
            <a:r>
              <a:rPr lang="ko-KR" altLang="en-US" dirty="0"/>
              <a:t>이란 저해상도 영상에서 고해상도 영상을 복원하는 것으로 하나의 입력에 대해 복수의 결과물이 나올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1026" name="Picture 2" descr="image super-resolutionì ëí ì´ë¯¸ì§ ê²ìê²°ê³¼">
            <a:extLst>
              <a:ext uri="{FF2B5EF4-FFF2-40B4-BE49-F238E27FC236}">
                <a16:creationId xmlns:a16="http://schemas.microsoft.com/office/drawing/2014/main" xmlns="" id="{57B773FE-8E38-4C3C-A224-62EBA756EA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9411" y="2060848"/>
            <a:ext cx="3456384" cy="1944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igure 2">
            <a:extLst>
              <a:ext uri="{FF2B5EF4-FFF2-40B4-BE49-F238E27FC236}">
                <a16:creationId xmlns:a16="http://schemas.microsoft.com/office/drawing/2014/main" xmlns="" id="{C2FD5A2A-9313-4EBE-BE89-016E0E8BFA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2508" y="2060848"/>
            <a:ext cx="4181492" cy="1827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F6AD9C2C-5969-47C8-B311-73A7BFCB55FF}"/>
              </a:ext>
            </a:extLst>
          </p:cNvPr>
          <p:cNvSpPr/>
          <p:nvPr/>
        </p:nvSpPr>
        <p:spPr>
          <a:xfrm>
            <a:off x="1763688" y="4465878"/>
            <a:ext cx="675049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515151"/>
                </a:solidFill>
                <a:effectLst/>
                <a:latin typeface="PT Serif"/>
              </a:rPr>
              <a:t> </a:t>
            </a:r>
            <a:r>
              <a:rPr lang="en-US" altLang="ko-KR" dirty="0">
                <a:solidFill>
                  <a:srgbClr val="515151"/>
                </a:solidFill>
                <a:latin typeface="PT Serif"/>
              </a:rPr>
              <a:t>Deep Convolution Network</a:t>
            </a:r>
            <a:r>
              <a:rPr lang="ko-KR" altLang="en-US" dirty="0">
                <a:solidFill>
                  <a:srgbClr val="515151"/>
                </a:solidFill>
                <a:latin typeface="PT Serif"/>
              </a:rPr>
              <a:t>를 사용하여 </a:t>
            </a:r>
            <a:r>
              <a:rPr lang="en-US" altLang="ko-KR" dirty="0">
                <a:solidFill>
                  <a:srgbClr val="515151"/>
                </a:solidFill>
                <a:latin typeface="PT Serif"/>
              </a:rPr>
              <a:t>SR</a:t>
            </a:r>
            <a:r>
              <a:rPr lang="ko-KR" altLang="en-US" dirty="0">
                <a:solidFill>
                  <a:srgbClr val="515151"/>
                </a:solidFill>
                <a:latin typeface="PT Serif"/>
              </a:rPr>
              <a:t>구현</a:t>
            </a:r>
            <a:endParaRPr lang="en-US" altLang="ko-KR" dirty="0">
              <a:solidFill>
                <a:srgbClr val="515151"/>
              </a:solidFill>
              <a:latin typeface="PT Serif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515151"/>
              </a:solidFill>
              <a:latin typeface="PT Serif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515151"/>
                </a:solidFill>
                <a:latin typeface="PT Serif"/>
              </a:rPr>
              <a:t>기본적인 </a:t>
            </a:r>
            <a:r>
              <a:rPr lang="en-US" altLang="ko-KR" dirty="0">
                <a:solidFill>
                  <a:srgbClr val="515151"/>
                </a:solidFill>
                <a:latin typeface="PT Serif"/>
              </a:rPr>
              <a:t>SRCNN </a:t>
            </a:r>
            <a:r>
              <a:rPr lang="ko-KR" altLang="en-US" dirty="0">
                <a:solidFill>
                  <a:srgbClr val="515151"/>
                </a:solidFill>
                <a:latin typeface="PT Serif"/>
              </a:rPr>
              <a:t>구조에서 파생된 여러가지 네트워크 존재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515151"/>
              </a:solidFill>
              <a:latin typeface="PT Serif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515151"/>
                </a:solidFill>
                <a:effectLst/>
                <a:latin typeface="PT Serif"/>
              </a:rPr>
              <a:t> </a:t>
            </a:r>
            <a:r>
              <a:rPr lang="en-US" altLang="ko-KR" b="0" i="0" dirty="0" err="1">
                <a:solidFill>
                  <a:srgbClr val="515151"/>
                </a:solidFill>
                <a:effectLst/>
                <a:latin typeface="PT Serif"/>
              </a:rPr>
              <a:t>Keras</a:t>
            </a:r>
            <a:r>
              <a:rPr lang="ko-KR" altLang="en-US" dirty="0">
                <a:solidFill>
                  <a:srgbClr val="515151"/>
                </a:solidFill>
                <a:latin typeface="PT Serif"/>
              </a:rPr>
              <a:t>를 통해 </a:t>
            </a:r>
            <a:r>
              <a:rPr lang="en-US" altLang="ko-KR" dirty="0"/>
              <a:t> </a:t>
            </a:r>
            <a:r>
              <a:rPr lang="en-US" altLang="ko-KR" i="1" dirty="0">
                <a:hlinkClick r:id="rId4"/>
              </a:rPr>
              <a:t>Image Super-Resolution Using Deep Convolutional Networks</a:t>
            </a:r>
            <a:r>
              <a:rPr lang="en-US" altLang="ko-KR" i="1" dirty="0"/>
              <a:t> </a:t>
            </a:r>
            <a:r>
              <a:rPr lang="ko-KR" altLang="en-US" dirty="0"/>
              <a:t>논문을 구현</a:t>
            </a:r>
            <a:endParaRPr lang="en-US" altLang="ko-KR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2052596D-3308-4B0C-9875-ADE82F8E5509}"/>
              </a:ext>
            </a:extLst>
          </p:cNvPr>
          <p:cNvSpPr/>
          <p:nvPr/>
        </p:nvSpPr>
        <p:spPr>
          <a:xfrm>
            <a:off x="-36512" y="0"/>
            <a:ext cx="1584176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xmlns="" id="{A8326514-98A4-4A78-A0D3-9E8FC0954C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504" y="188640"/>
            <a:ext cx="1296144" cy="504056"/>
          </a:xfrm>
        </p:spPr>
        <p:txBody>
          <a:bodyPr>
            <a:noAutofit/>
          </a:bodyPr>
          <a:lstStyle/>
          <a:p>
            <a:r>
              <a:rPr lang="en-US" altLang="ko-KR" sz="2400" dirty="0">
                <a:solidFill>
                  <a:srgbClr val="C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[</a:t>
            </a:r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목 차</a:t>
            </a:r>
            <a:r>
              <a:rPr lang="en-US" altLang="ko-KR" sz="2400" dirty="0">
                <a:solidFill>
                  <a:srgbClr val="C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]</a:t>
            </a:r>
            <a:endParaRPr lang="ko-KR" altLang="en-US" sz="2400" dirty="0">
              <a:solidFill>
                <a:srgbClr val="C0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3" name="부제목 4">
            <a:extLst>
              <a:ext uri="{FF2B5EF4-FFF2-40B4-BE49-F238E27FC236}">
                <a16:creationId xmlns:a16="http://schemas.microsoft.com/office/drawing/2014/main" xmlns="" id="{109EEBCD-5740-4B31-88FC-3418C7734BC1}"/>
              </a:ext>
            </a:extLst>
          </p:cNvPr>
          <p:cNvSpPr txBox="1">
            <a:spLocks/>
          </p:cNvSpPr>
          <p:nvPr/>
        </p:nvSpPr>
        <p:spPr>
          <a:xfrm>
            <a:off x="-116470" y="5102582"/>
            <a:ext cx="1584176" cy="3291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1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6. Q&amp;A</a:t>
            </a:r>
            <a:endParaRPr lang="ko-KR" altLang="en-US" sz="11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5" name="부제목 4">
            <a:extLst>
              <a:ext uri="{FF2B5EF4-FFF2-40B4-BE49-F238E27FC236}">
                <a16:creationId xmlns:a16="http://schemas.microsoft.com/office/drawing/2014/main" xmlns="" id="{5395A665-DBCD-408D-9F11-215D1B77F293}"/>
              </a:ext>
            </a:extLst>
          </p:cNvPr>
          <p:cNvSpPr txBox="1">
            <a:spLocks/>
          </p:cNvSpPr>
          <p:nvPr/>
        </p:nvSpPr>
        <p:spPr>
          <a:xfrm>
            <a:off x="-36978" y="1444027"/>
            <a:ext cx="1584176" cy="3783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100" b="1" dirty="0">
                <a:solidFill>
                  <a:schemeClr val="accent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1. </a:t>
            </a:r>
            <a:r>
              <a:rPr lang="ko-KR" altLang="en-US" sz="1100" b="1" dirty="0">
                <a:solidFill>
                  <a:schemeClr val="accent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주제 설명</a:t>
            </a:r>
          </a:p>
        </p:txBody>
      </p:sp>
      <p:sp>
        <p:nvSpPr>
          <p:cNvPr id="16" name="부제목 4">
            <a:extLst>
              <a:ext uri="{FF2B5EF4-FFF2-40B4-BE49-F238E27FC236}">
                <a16:creationId xmlns:a16="http://schemas.microsoft.com/office/drawing/2014/main" xmlns="" id="{821E8B96-45B4-411E-8DD2-413D7876EFC0}"/>
              </a:ext>
            </a:extLst>
          </p:cNvPr>
          <p:cNvSpPr txBox="1">
            <a:spLocks/>
          </p:cNvSpPr>
          <p:nvPr/>
        </p:nvSpPr>
        <p:spPr>
          <a:xfrm>
            <a:off x="-36978" y="2242383"/>
            <a:ext cx="1584176" cy="2880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1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2.  </a:t>
            </a:r>
            <a:r>
              <a:rPr lang="ko-KR" altLang="en-US" sz="11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네트워크 분석</a:t>
            </a:r>
            <a:endParaRPr lang="en-US" altLang="ko-KR" sz="11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7" name="부제목 4">
            <a:extLst>
              <a:ext uri="{FF2B5EF4-FFF2-40B4-BE49-F238E27FC236}">
                <a16:creationId xmlns:a16="http://schemas.microsoft.com/office/drawing/2014/main" xmlns="" id="{300A5A51-2B7B-4F3E-9CA3-992501797C42}"/>
              </a:ext>
            </a:extLst>
          </p:cNvPr>
          <p:cNvSpPr txBox="1">
            <a:spLocks/>
          </p:cNvSpPr>
          <p:nvPr/>
        </p:nvSpPr>
        <p:spPr>
          <a:xfrm>
            <a:off x="-36978" y="2956195"/>
            <a:ext cx="1584176" cy="2880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1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3. </a:t>
            </a:r>
            <a:r>
              <a:rPr lang="ko-KR" altLang="en-US" sz="11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시연영상</a:t>
            </a:r>
            <a:endParaRPr lang="en-US" altLang="ko-KR" sz="11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8" name="부제목 4">
            <a:extLst>
              <a:ext uri="{FF2B5EF4-FFF2-40B4-BE49-F238E27FC236}">
                <a16:creationId xmlns:a16="http://schemas.microsoft.com/office/drawing/2014/main" xmlns="" id="{DE5B8365-8E32-4509-92E3-C47BC29BE06F}"/>
              </a:ext>
            </a:extLst>
          </p:cNvPr>
          <p:cNvSpPr txBox="1">
            <a:spLocks/>
          </p:cNvSpPr>
          <p:nvPr/>
        </p:nvSpPr>
        <p:spPr>
          <a:xfrm>
            <a:off x="-36004" y="3696255"/>
            <a:ext cx="1584176" cy="2880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1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4.</a:t>
            </a:r>
            <a:r>
              <a:rPr lang="en-US" altLang="ko-KR" sz="1100" dirty="0"/>
              <a:t> </a:t>
            </a:r>
            <a:r>
              <a:rPr lang="ko-KR" altLang="en-US" sz="1100" dirty="0"/>
              <a:t>결론 및 느낀 점</a:t>
            </a:r>
            <a:r>
              <a:rPr lang="en-US" altLang="ko-KR" sz="11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</a:p>
        </p:txBody>
      </p:sp>
      <p:sp>
        <p:nvSpPr>
          <p:cNvPr id="19" name="부제목 4">
            <a:extLst>
              <a:ext uri="{FF2B5EF4-FFF2-40B4-BE49-F238E27FC236}">
                <a16:creationId xmlns:a16="http://schemas.microsoft.com/office/drawing/2014/main" xmlns="" id="{8AF28BF6-4144-4126-88A1-710B80C419D3}"/>
              </a:ext>
            </a:extLst>
          </p:cNvPr>
          <p:cNvSpPr txBox="1">
            <a:spLocks/>
          </p:cNvSpPr>
          <p:nvPr/>
        </p:nvSpPr>
        <p:spPr>
          <a:xfrm>
            <a:off x="-36978" y="4416335"/>
            <a:ext cx="1584176" cy="2880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1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5.  </a:t>
            </a:r>
            <a:r>
              <a:rPr lang="ko-KR" altLang="en-US" sz="11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참고사항</a:t>
            </a:r>
            <a:endParaRPr lang="en-US" altLang="ko-KR" sz="11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4072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-36512" y="0"/>
            <a:ext cx="1584176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07504" y="188640"/>
            <a:ext cx="1296144" cy="504056"/>
          </a:xfrm>
        </p:spPr>
        <p:txBody>
          <a:bodyPr>
            <a:noAutofit/>
          </a:bodyPr>
          <a:lstStyle/>
          <a:p>
            <a:r>
              <a:rPr lang="en-US" altLang="ko-KR" sz="2400" dirty="0">
                <a:solidFill>
                  <a:srgbClr val="C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[</a:t>
            </a:r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목 차</a:t>
            </a:r>
            <a:r>
              <a:rPr lang="en-US" altLang="ko-KR" sz="2400" dirty="0">
                <a:solidFill>
                  <a:srgbClr val="C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]</a:t>
            </a:r>
            <a:endParaRPr lang="ko-KR" altLang="en-US" sz="2400" dirty="0">
              <a:solidFill>
                <a:srgbClr val="C0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4" name="부제목 4"/>
          <p:cNvSpPr txBox="1">
            <a:spLocks/>
          </p:cNvSpPr>
          <p:nvPr/>
        </p:nvSpPr>
        <p:spPr>
          <a:xfrm>
            <a:off x="1547198" y="6487"/>
            <a:ext cx="7596802" cy="7560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b="1" dirty="0">
                <a:solidFill>
                  <a:schemeClr val="tx1"/>
                </a:solidFill>
              </a:rPr>
              <a:t>2. Super Resolution CNN (SRCNN)</a:t>
            </a:r>
          </a:p>
          <a:p>
            <a:pPr algn="l"/>
            <a:endParaRPr lang="ko-KR" altLang="en-US" sz="2000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8C9A0EFC-D6E6-41DA-A2D2-F0362011B893}"/>
              </a:ext>
            </a:extLst>
          </p:cNvPr>
          <p:cNvSpPr txBox="1"/>
          <p:nvPr/>
        </p:nvSpPr>
        <p:spPr>
          <a:xfrm>
            <a:off x="1763688" y="1257827"/>
            <a:ext cx="759680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Super Resolution </a:t>
            </a:r>
            <a:r>
              <a:rPr lang="ko-KR" altLang="en-US" dirty="0"/>
              <a:t>에 최초로 </a:t>
            </a:r>
            <a:r>
              <a:rPr lang="en-US" altLang="ko-KR" dirty="0"/>
              <a:t>deep learning</a:t>
            </a:r>
            <a:r>
              <a:rPr lang="ko-KR" altLang="en-US" dirty="0"/>
              <a:t>을 적용한 기술이며</a:t>
            </a:r>
            <a:endParaRPr lang="en-US" altLang="ko-KR" dirty="0"/>
          </a:p>
          <a:p>
            <a:r>
              <a:rPr lang="ko-KR" altLang="en-US" dirty="0"/>
              <a:t>기존 </a:t>
            </a:r>
            <a:r>
              <a:rPr lang="en-US" altLang="ko-KR" dirty="0"/>
              <a:t>sparse-coding-based </a:t>
            </a:r>
            <a:r>
              <a:rPr lang="ko-KR" altLang="en-US" dirty="0"/>
              <a:t>방법을 일반화한 방법을 단순한 </a:t>
            </a:r>
            <a:r>
              <a:rPr lang="en-US" altLang="ko-KR" dirty="0"/>
              <a:t>CNN </a:t>
            </a:r>
            <a:r>
              <a:rPr lang="ko-KR" altLang="en-US" dirty="0"/>
              <a:t>구조    로 제시했고 이후 탄생한 여러 구조에 영향을 주었다고 평가된다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6" name="부제목 4">
            <a:extLst>
              <a:ext uri="{FF2B5EF4-FFF2-40B4-BE49-F238E27FC236}">
                <a16:creationId xmlns:a16="http://schemas.microsoft.com/office/drawing/2014/main" xmlns="" id="{DCF853DF-590F-41DA-91DC-CBE21218C798}"/>
              </a:ext>
            </a:extLst>
          </p:cNvPr>
          <p:cNvSpPr txBox="1">
            <a:spLocks/>
          </p:cNvSpPr>
          <p:nvPr/>
        </p:nvSpPr>
        <p:spPr>
          <a:xfrm>
            <a:off x="-116470" y="5102582"/>
            <a:ext cx="1584176" cy="3291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1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6. Q&amp;A</a:t>
            </a:r>
            <a:endParaRPr lang="ko-KR" altLang="en-US" sz="11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7" name="부제목 4">
            <a:extLst>
              <a:ext uri="{FF2B5EF4-FFF2-40B4-BE49-F238E27FC236}">
                <a16:creationId xmlns:a16="http://schemas.microsoft.com/office/drawing/2014/main" xmlns="" id="{5DF8CCC4-6EEF-484C-87A3-A4233718E2F8}"/>
              </a:ext>
            </a:extLst>
          </p:cNvPr>
          <p:cNvSpPr txBox="1">
            <a:spLocks/>
          </p:cNvSpPr>
          <p:nvPr/>
        </p:nvSpPr>
        <p:spPr>
          <a:xfrm>
            <a:off x="-36978" y="1444027"/>
            <a:ext cx="1584176" cy="3783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1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1. </a:t>
            </a:r>
            <a:r>
              <a:rPr lang="ko-KR" altLang="en-US" sz="11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주제 설명</a:t>
            </a:r>
          </a:p>
        </p:txBody>
      </p:sp>
      <p:sp>
        <p:nvSpPr>
          <p:cNvPr id="8" name="부제목 4">
            <a:extLst>
              <a:ext uri="{FF2B5EF4-FFF2-40B4-BE49-F238E27FC236}">
                <a16:creationId xmlns:a16="http://schemas.microsoft.com/office/drawing/2014/main" xmlns="" id="{12DF3A16-D218-4B95-A147-63AEBB08B4C9}"/>
              </a:ext>
            </a:extLst>
          </p:cNvPr>
          <p:cNvSpPr txBox="1">
            <a:spLocks/>
          </p:cNvSpPr>
          <p:nvPr/>
        </p:nvSpPr>
        <p:spPr>
          <a:xfrm>
            <a:off x="-36978" y="2242383"/>
            <a:ext cx="1584176" cy="2880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100" dirty="0">
                <a:solidFill>
                  <a:schemeClr val="accent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2.  </a:t>
            </a:r>
            <a:r>
              <a:rPr lang="ko-KR" altLang="en-US" sz="1100" dirty="0">
                <a:solidFill>
                  <a:schemeClr val="accent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네트워크 분석</a:t>
            </a:r>
            <a:endParaRPr lang="en-US" altLang="ko-KR" sz="1100" dirty="0">
              <a:solidFill>
                <a:schemeClr val="accent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부제목 4">
            <a:extLst>
              <a:ext uri="{FF2B5EF4-FFF2-40B4-BE49-F238E27FC236}">
                <a16:creationId xmlns:a16="http://schemas.microsoft.com/office/drawing/2014/main" xmlns="" id="{CCB7D016-8627-4484-A524-8A9123F525B5}"/>
              </a:ext>
            </a:extLst>
          </p:cNvPr>
          <p:cNvSpPr txBox="1">
            <a:spLocks/>
          </p:cNvSpPr>
          <p:nvPr/>
        </p:nvSpPr>
        <p:spPr>
          <a:xfrm>
            <a:off x="-36978" y="2956195"/>
            <a:ext cx="1584176" cy="2880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1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3. </a:t>
            </a:r>
            <a:r>
              <a:rPr lang="ko-KR" altLang="en-US" sz="11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시연영상</a:t>
            </a:r>
            <a:endParaRPr lang="en-US" altLang="ko-KR" sz="11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0" name="부제목 4">
            <a:extLst>
              <a:ext uri="{FF2B5EF4-FFF2-40B4-BE49-F238E27FC236}">
                <a16:creationId xmlns:a16="http://schemas.microsoft.com/office/drawing/2014/main" xmlns="" id="{48F5BCE4-C585-4312-B923-E508995019A3}"/>
              </a:ext>
            </a:extLst>
          </p:cNvPr>
          <p:cNvSpPr txBox="1">
            <a:spLocks/>
          </p:cNvSpPr>
          <p:nvPr/>
        </p:nvSpPr>
        <p:spPr>
          <a:xfrm>
            <a:off x="-36004" y="3696255"/>
            <a:ext cx="1584176" cy="2880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1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4.</a:t>
            </a:r>
            <a:r>
              <a:rPr lang="en-US" altLang="ko-KR" sz="1100" dirty="0"/>
              <a:t> </a:t>
            </a:r>
            <a:r>
              <a:rPr lang="ko-KR" altLang="en-US" sz="1100" dirty="0"/>
              <a:t>결론 및 느낀 점</a:t>
            </a:r>
            <a:r>
              <a:rPr lang="en-US" altLang="ko-KR" sz="11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</a:p>
        </p:txBody>
      </p:sp>
      <p:sp>
        <p:nvSpPr>
          <p:cNvPr id="11" name="부제목 4">
            <a:extLst>
              <a:ext uri="{FF2B5EF4-FFF2-40B4-BE49-F238E27FC236}">
                <a16:creationId xmlns:a16="http://schemas.microsoft.com/office/drawing/2014/main" xmlns="" id="{196344C9-0668-4056-99F1-BE53A897C357}"/>
              </a:ext>
            </a:extLst>
          </p:cNvPr>
          <p:cNvSpPr txBox="1">
            <a:spLocks/>
          </p:cNvSpPr>
          <p:nvPr/>
        </p:nvSpPr>
        <p:spPr>
          <a:xfrm>
            <a:off x="-36978" y="4416335"/>
            <a:ext cx="1584176" cy="2880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1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5.  </a:t>
            </a:r>
            <a:r>
              <a:rPr lang="ko-KR" altLang="en-US" sz="11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참고사항</a:t>
            </a:r>
            <a:endParaRPr lang="en-US" altLang="ko-KR" sz="11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12" name="Picture 4" descr="Figure 2">
            <a:extLst>
              <a:ext uri="{FF2B5EF4-FFF2-40B4-BE49-F238E27FC236}">
                <a16:creationId xmlns:a16="http://schemas.microsoft.com/office/drawing/2014/main" xmlns="" id="{0051FD49-9BA4-4EBF-BCB2-F115C6FC15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2342265"/>
            <a:ext cx="5976664" cy="2611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22F45EA2-EE7B-4F79-84C2-BF05A184E9C4}"/>
              </a:ext>
            </a:extLst>
          </p:cNvPr>
          <p:cNvSpPr txBox="1"/>
          <p:nvPr/>
        </p:nvSpPr>
        <p:spPr>
          <a:xfrm>
            <a:off x="1613139" y="5299717"/>
            <a:ext cx="75968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  1. </a:t>
            </a:r>
            <a:r>
              <a:rPr lang="ko-KR" altLang="en-US" dirty="0"/>
              <a:t>저해상도 이미지로부터 </a:t>
            </a:r>
            <a:r>
              <a:rPr lang="en-US" altLang="ko-KR" dirty="0"/>
              <a:t>patch</a:t>
            </a:r>
            <a:r>
              <a:rPr lang="ko-KR" altLang="en-US" dirty="0"/>
              <a:t>를</a:t>
            </a:r>
            <a:r>
              <a:rPr lang="en-US" altLang="ko-KR" dirty="0"/>
              <a:t> </a:t>
            </a:r>
            <a:r>
              <a:rPr lang="ko-KR" altLang="en-US" dirty="0"/>
              <a:t>추출한다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  2. </a:t>
            </a:r>
            <a:r>
              <a:rPr lang="ko-KR" altLang="en-US" dirty="0"/>
              <a:t>다차원 </a:t>
            </a:r>
            <a:r>
              <a:rPr lang="en-US" altLang="ko-KR" dirty="0"/>
              <a:t>patch </a:t>
            </a:r>
            <a:r>
              <a:rPr lang="ko-KR" altLang="en-US" dirty="0"/>
              <a:t>벡터를 다른 다차원 </a:t>
            </a:r>
            <a:r>
              <a:rPr lang="en-US" altLang="ko-KR" dirty="0"/>
              <a:t>patch </a:t>
            </a:r>
            <a:r>
              <a:rPr lang="ko-KR" altLang="en-US" dirty="0"/>
              <a:t>벡터로 </a:t>
            </a:r>
            <a:r>
              <a:rPr lang="en-US" altLang="ko-KR" dirty="0"/>
              <a:t>mapping</a:t>
            </a:r>
            <a:r>
              <a:rPr lang="ko-KR" altLang="en-US" dirty="0"/>
              <a:t>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  3. </a:t>
            </a:r>
            <a:r>
              <a:rPr lang="ko-KR" altLang="en-US" dirty="0"/>
              <a:t>다차원 </a:t>
            </a:r>
            <a:r>
              <a:rPr lang="en-US" altLang="ko-KR" dirty="0"/>
              <a:t>patch </a:t>
            </a:r>
            <a:r>
              <a:rPr lang="ko-KR" altLang="en-US" dirty="0"/>
              <a:t>벡터에서 최종 고해상도 이미지 생성한다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84222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부제목 4"/>
          <p:cNvSpPr txBox="1">
            <a:spLocks/>
          </p:cNvSpPr>
          <p:nvPr/>
        </p:nvSpPr>
        <p:spPr>
          <a:xfrm>
            <a:off x="1547198" y="6487"/>
            <a:ext cx="7596802" cy="7560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 dirty="0">
                <a:solidFill>
                  <a:schemeClr val="tx1"/>
                </a:solidFill>
              </a:rPr>
              <a:t>2. </a:t>
            </a:r>
            <a:r>
              <a:rPr lang="en-US" altLang="ko-KR" b="1" dirty="0" err="1">
                <a:solidFill>
                  <a:schemeClr val="tx1"/>
                </a:solidFill>
              </a:rPr>
              <a:t>Denoiseing</a:t>
            </a:r>
            <a:r>
              <a:rPr lang="en-US" altLang="ko-KR" b="1" dirty="0">
                <a:solidFill>
                  <a:schemeClr val="tx1"/>
                </a:solidFill>
              </a:rPr>
              <a:t> (Auto Encoder) Super Resolution CNN (DSRCNN)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566137FE-6ED4-45D0-805D-2F9A05ED7915}"/>
              </a:ext>
            </a:extLst>
          </p:cNvPr>
          <p:cNvSpPr txBox="1"/>
          <p:nvPr/>
        </p:nvSpPr>
        <p:spPr>
          <a:xfrm>
            <a:off x="1547198" y="3153759"/>
            <a:ext cx="7596802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SRCNN </a:t>
            </a:r>
            <a:r>
              <a:rPr lang="ko-KR" altLang="en-US" dirty="0"/>
              <a:t>보다 더 좋은 성능을 보인다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SRCNN</a:t>
            </a:r>
            <a:r>
              <a:rPr lang="ko-KR" altLang="en-US" dirty="0"/>
              <a:t> 과 구별되는 특징은 </a:t>
            </a:r>
            <a:r>
              <a:rPr lang="en-US" altLang="ko-KR" dirty="0"/>
              <a:t>Deconvolution </a:t>
            </a:r>
            <a:r>
              <a:rPr lang="ko-KR" altLang="en-US" dirty="0"/>
              <a:t>과 </a:t>
            </a:r>
            <a:r>
              <a:rPr lang="en-US" altLang="ko-KR" dirty="0"/>
              <a:t>Skip </a:t>
            </a:r>
            <a:r>
              <a:rPr lang="ko-KR" altLang="en-US" dirty="0"/>
              <a:t>연결을 사용하는 것이다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정해진 개수 만큼 </a:t>
            </a:r>
            <a:r>
              <a:rPr lang="en-US" altLang="ko-KR" dirty="0"/>
              <a:t>Skip </a:t>
            </a:r>
            <a:r>
              <a:rPr lang="ko-KR" altLang="en-US" dirty="0"/>
              <a:t>연결을 한다</a:t>
            </a:r>
            <a:r>
              <a:rPr lang="en-US" altLang="ko-KR" dirty="0"/>
              <a:t>. </a:t>
            </a:r>
            <a:r>
              <a:rPr lang="ko-KR" altLang="en-US" dirty="0"/>
              <a:t>이렇게 되면 </a:t>
            </a:r>
            <a:r>
              <a:rPr lang="en-US" altLang="ko-KR" dirty="0"/>
              <a:t>convolution </a:t>
            </a:r>
            <a:r>
              <a:rPr lang="ko-KR" altLang="en-US" dirty="0"/>
              <a:t>층에 있는 정보가 대응되는 </a:t>
            </a:r>
            <a:r>
              <a:rPr lang="en-US" altLang="ko-KR" dirty="0"/>
              <a:t>deconvolution</a:t>
            </a:r>
            <a:r>
              <a:rPr lang="ko-KR" altLang="en-US" dirty="0"/>
              <a:t>층으로 직접 전파된다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2. </a:t>
            </a:r>
            <a:r>
              <a:rPr lang="ko-KR" altLang="en-US" dirty="0"/>
              <a:t> </a:t>
            </a:r>
            <a:r>
              <a:rPr lang="en-US" altLang="ko-KR" dirty="0"/>
              <a:t>deconvolution</a:t>
            </a:r>
            <a:r>
              <a:rPr lang="ko-KR" altLang="en-US" dirty="0"/>
              <a:t>을 통해 </a:t>
            </a:r>
            <a:r>
              <a:rPr lang="en-US" altLang="ko-KR" dirty="0"/>
              <a:t>feature map</a:t>
            </a:r>
            <a:r>
              <a:rPr lang="ko-KR" altLang="en-US" dirty="0"/>
              <a:t>을 역추적하면 특정 필터가 처음    의 인풋 이미지에서 담당하는 부분을 찾아낸다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sz="1200" dirty="0"/>
              <a:t>+ Skip </a:t>
            </a:r>
            <a:r>
              <a:rPr lang="ko-KR" altLang="en-US" sz="1200" dirty="0"/>
              <a:t>연결이 더욱 좋은 성능을 나타내는 이유는 더 깊은 네트워크가 이미지 세부정보를 파괴할 수 있기 때문이다</a:t>
            </a:r>
            <a:r>
              <a:rPr lang="en-US" altLang="ko-KR" sz="1200" dirty="0"/>
              <a:t>. </a:t>
            </a:r>
            <a:r>
              <a:rPr lang="ko-KR" altLang="en-US" sz="1200" dirty="0"/>
              <a:t>또한 </a:t>
            </a:r>
            <a:r>
              <a:rPr lang="en-US" altLang="ko-KR" sz="1200" dirty="0"/>
              <a:t>gradient vanishing </a:t>
            </a:r>
            <a:r>
              <a:rPr lang="ko-KR" altLang="en-US" sz="1200" dirty="0"/>
              <a:t>문제도 해결한다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104F9622-28A5-4B84-B061-FDEE8CC2BB1E}"/>
              </a:ext>
            </a:extLst>
          </p:cNvPr>
          <p:cNvSpPr/>
          <p:nvPr/>
        </p:nvSpPr>
        <p:spPr>
          <a:xfrm>
            <a:off x="-36512" y="0"/>
            <a:ext cx="1584176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xmlns="" id="{22D1C44B-51CE-4A25-AB66-703159CE74D3}"/>
              </a:ext>
            </a:extLst>
          </p:cNvPr>
          <p:cNvSpPr txBox="1">
            <a:spLocks/>
          </p:cNvSpPr>
          <p:nvPr/>
        </p:nvSpPr>
        <p:spPr>
          <a:xfrm>
            <a:off x="107504" y="188640"/>
            <a:ext cx="12961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>
                <a:solidFill>
                  <a:srgbClr val="C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[</a:t>
            </a:r>
            <a:r>
              <a:rPr lang="ko-KR" altLang="en-US" sz="2400">
                <a:solidFill>
                  <a:schemeClr val="bg1">
                    <a:lumMod val="9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목 차</a:t>
            </a:r>
            <a:r>
              <a:rPr lang="en-US" altLang="ko-KR" sz="2400">
                <a:solidFill>
                  <a:srgbClr val="C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]</a:t>
            </a:r>
            <a:endParaRPr lang="ko-KR" altLang="en-US" sz="2400" dirty="0">
              <a:solidFill>
                <a:srgbClr val="C0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0" name="부제목 4">
            <a:extLst>
              <a:ext uri="{FF2B5EF4-FFF2-40B4-BE49-F238E27FC236}">
                <a16:creationId xmlns:a16="http://schemas.microsoft.com/office/drawing/2014/main" xmlns="" id="{A294E15A-B579-4E0C-8DB2-9B8ECD58717A}"/>
              </a:ext>
            </a:extLst>
          </p:cNvPr>
          <p:cNvSpPr txBox="1">
            <a:spLocks/>
          </p:cNvSpPr>
          <p:nvPr/>
        </p:nvSpPr>
        <p:spPr>
          <a:xfrm>
            <a:off x="-116470" y="5102582"/>
            <a:ext cx="1584176" cy="3291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1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6. Q&amp;A</a:t>
            </a:r>
            <a:endParaRPr lang="ko-KR" altLang="en-US" sz="11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1" name="부제목 4">
            <a:extLst>
              <a:ext uri="{FF2B5EF4-FFF2-40B4-BE49-F238E27FC236}">
                <a16:creationId xmlns:a16="http://schemas.microsoft.com/office/drawing/2014/main" xmlns="" id="{95EC4C64-F5B9-4DAD-8057-3E4CB19596FD}"/>
              </a:ext>
            </a:extLst>
          </p:cNvPr>
          <p:cNvSpPr txBox="1">
            <a:spLocks/>
          </p:cNvSpPr>
          <p:nvPr/>
        </p:nvSpPr>
        <p:spPr>
          <a:xfrm>
            <a:off x="-36978" y="1444027"/>
            <a:ext cx="1584176" cy="3783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1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1. </a:t>
            </a:r>
            <a:r>
              <a:rPr lang="ko-KR" altLang="en-US" sz="11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주제 설명</a:t>
            </a:r>
          </a:p>
        </p:txBody>
      </p:sp>
      <p:sp>
        <p:nvSpPr>
          <p:cNvPr id="12" name="부제목 4">
            <a:extLst>
              <a:ext uri="{FF2B5EF4-FFF2-40B4-BE49-F238E27FC236}">
                <a16:creationId xmlns:a16="http://schemas.microsoft.com/office/drawing/2014/main" xmlns="" id="{A7D1B886-CB54-436D-9535-3F1D18DC51DE}"/>
              </a:ext>
            </a:extLst>
          </p:cNvPr>
          <p:cNvSpPr txBox="1">
            <a:spLocks/>
          </p:cNvSpPr>
          <p:nvPr/>
        </p:nvSpPr>
        <p:spPr>
          <a:xfrm>
            <a:off x="-36978" y="2242383"/>
            <a:ext cx="1584176" cy="2880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100" dirty="0">
                <a:solidFill>
                  <a:schemeClr val="accent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2.  </a:t>
            </a:r>
            <a:r>
              <a:rPr lang="ko-KR" altLang="en-US" sz="1100" dirty="0">
                <a:solidFill>
                  <a:schemeClr val="accent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네트워크 분석</a:t>
            </a:r>
            <a:endParaRPr lang="en-US" altLang="ko-KR" sz="1100" dirty="0">
              <a:solidFill>
                <a:schemeClr val="accent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3" name="부제목 4">
            <a:extLst>
              <a:ext uri="{FF2B5EF4-FFF2-40B4-BE49-F238E27FC236}">
                <a16:creationId xmlns:a16="http://schemas.microsoft.com/office/drawing/2014/main" xmlns="" id="{FB7BBEA7-137A-490C-AC5F-4C203D398126}"/>
              </a:ext>
            </a:extLst>
          </p:cNvPr>
          <p:cNvSpPr txBox="1">
            <a:spLocks/>
          </p:cNvSpPr>
          <p:nvPr/>
        </p:nvSpPr>
        <p:spPr>
          <a:xfrm>
            <a:off x="-36978" y="2956195"/>
            <a:ext cx="1584176" cy="2880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1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3. </a:t>
            </a:r>
            <a:r>
              <a:rPr lang="ko-KR" altLang="en-US" sz="11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시연영상</a:t>
            </a:r>
            <a:endParaRPr lang="en-US" altLang="ko-KR" sz="11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5" name="부제목 4">
            <a:extLst>
              <a:ext uri="{FF2B5EF4-FFF2-40B4-BE49-F238E27FC236}">
                <a16:creationId xmlns:a16="http://schemas.microsoft.com/office/drawing/2014/main" xmlns="" id="{BEC0CCC6-3146-4147-9F30-50127E5D2197}"/>
              </a:ext>
            </a:extLst>
          </p:cNvPr>
          <p:cNvSpPr txBox="1">
            <a:spLocks/>
          </p:cNvSpPr>
          <p:nvPr/>
        </p:nvSpPr>
        <p:spPr>
          <a:xfrm>
            <a:off x="-36004" y="3696255"/>
            <a:ext cx="1584176" cy="2880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1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4.</a:t>
            </a:r>
            <a:r>
              <a:rPr lang="en-US" altLang="ko-KR" sz="1100" dirty="0"/>
              <a:t> </a:t>
            </a:r>
            <a:r>
              <a:rPr lang="ko-KR" altLang="en-US" sz="1100" dirty="0"/>
              <a:t>결론 및 느낀 점</a:t>
            </a:r>
            <a:r>
              <a:rPr lang="en-US" altLang="ko-KR" sz="11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</a:p>
        </p:txBody>
      </p:sp>
      <p:sp>
        <p:nvSpPr>
          <p:cNvPr id="16" name="부제목 4">
            <a:extLst>
              <a:ext uri="{FF2B5EF4-FFF2-40B4-BE49-F238E27FC236}">
                <a16:creationId xmlns:a16="http://schemas.microsoft.com/office/drawing/2014/main" xmlns="" id="{864EDFC2-79C2-4BA5-A541-9A9EA38A56C4}"/>
              </a:ext>
            </a:extLst>
          </p:cNvPr>
          <p:cNvSpPr txBox="1">
            <a:spLocks/>
          </p:cNvSpPr>
          <p:nvPr/>
        </p:nvSpPr>
        <p:spPr>
          <a:xfrm>
            <a:off x="-36978" y="4416335"/>
            <a:ext cx="1584176" cy="2880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1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5.  </a:t>
            </a:r>
            <a:r>
              <a:rPr lang="ko-KR" altLang="en-US" sz="11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참고사항</a:t>
            </a:r>
            <a:endParaRPr lang="en-US" altLang="ko-KR" sz="11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39192862-F02A-4EAF-B440-499D2D719E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7156" y="999021"/>
            <a:ext cx="7484076" cy="2171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9751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부제목 4"/>
          <p:cNvSpPr txBox="1">
            <a:spLocks/>
          </p:cNvSpPr>
          <p:nvPr/>
        </p:nvSpPr>
        <p:spPr>
          <a:xfrm>
            <a:off x="1547198" y="6487"/>
            <a:ext cx="7596802" cy="7560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altLang="ko-KR" b="1" dirty="0">
                <a:solidFill>
                  <a:schemeClr val="tx1"/>
                </a:solidFill>
              </a:rPr>
              <a:t>2. ResNet Super Resolution (ResNet SR)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E10F86D2-CE56-4035-A6BC-5E5E69984CCA}"/>
              </a:ext>
            </a:extLst>
          </p:cNvPr>
          <p:cNvSpPr/>
          <p:nvPr/>
        </p:nvSpPr>
        <p:spPr>
          <a:xfrm>
            <a:off x="-36512" y="0"/>
            <a:ext cx="1584176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xmlns="" id="{193DFC1C-FED2-4F33-9AE4-531E8C8DC894}"/>
              </a:ext>
            </a:extLst>
          </p:cNvPr>
          <p:cNvSpPr txBox="1">
            <a:spLocks/>
          </p:cNvSpPr>
          <p:nvPr/>
        </p:nvSpPr>
        <p:spPr>
          <a:xfrm>
            <a:off x="107504" y="188640"/>
            <a:ext cx="12961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>
                <a:solidFill>
                  <a:srgbClr val="C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[</a:t>
            </a:r>
            <a:r>
              <a:rPr lang="ko-KR" altLang="en-US" sz="2400">
                <a:solidFill>
                  <a:schemeClr val="bg1">
                    <a:lumMod val="9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목 차</a:t>
            </a:r>
            <a:r>
              <a:rPr lang="en-US" altLang="ko-KR" sz="2400">
                <a:solidFill>
                  <a:srgbClr val="C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]</a:t>
            </a:r>
            <a:endParaRPr lang="ko-KR" altLang="en-US" sz="2400" dirty="0">
              <a:solidFill>
                <a:srgbClr val="C0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0" name="부제목 4">
            <a:extLst>
              <a:ext uri="{FF2B5EF4-FFF2-40B4-BE49-F238E27FC236}">
                <a16:creationId xmlns:a16="http://schemas.microsoft.com/office/drawing/2014/main" xmlns="" id="{9AC5C436-1D67-421B-8BFB-01933D9A6DC4}"/>
              </a:ext>
            </a:extLst>
          </p:cNvPr>
          <p:cNvSpPr txBox="1">
            <a:spLocks/>
          </p:cNvSpPr>
          <p:nvPr/>
        </p:nvSpPr>
        <p:spPr>
          <a:xfrm>
            <a:off x="-116470" y="5102582"/>
            <a:ext cx="1584176" cy="3291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1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6. Q&amp;A</a:t>
            </a:r>
            <a:endParaRPr lang="ko-KR" altLang="en-US" sz="11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1" name="부제목 4">
            <a:extLst>
              <a:ext uri="{FF2B5EF4-FFF2-40B4-BE49-F238E27FC236}">
                <a16:creationId xmlns:a16="http://schemas.microsoft.com/office/drawing/2014/main" xmlns="" id="{43C7D38E-3461-46B8-AB56-F6CBAEDF6831}"/>
              </a:ext>
            </a:extLst>
          </p:cNvPr>
          <p:cNvSpPr txBox="1">
            <a:spLocks/>
          </p:cNvSpPr>
          <p:nvPr/>
        </p:nvSpPr>
        <p:spPr>
          <a:xfrm>
            <a:off x="-36978" y="1444027"/>
            <a:ext cx="1584176" cy="3783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1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1. </a:t>
            </a:r>
            <a:r>
              <a:rPr lang="ko-KR" altLang="en-US" sz="11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주제 설명</a:t>
            </a:r>
          </a:p>
        </p:txBody>
      </p:sp>
      <p:sp>
        <p:nvSpPr>
          <p:cNvPr id="12" name="부제목 4">
            <a:extLst>
              <a:ext uri="{FF2B5EF4-FFF2-40B4-BE49-F238E27FC236}">
                <a16:creationId xmlns:a16="http://schemas.microsoft.com/office/drawing/2014/main" xmlns="" id="{4DA06387-DBF5-45E6-8EAC-C5A5C3E1E5A5}"/>
              </a:ext>
            </a:extLst>
          </p:cNvPr>
          <p:cNvSpPr txBox="1">
            <a:spLocks/>
          </p:cNvSpPr>
          <p:nvPr/>
        </p:nvSpPr>
        <p:spPr>
          <a:xfrm>
            <a:off x="-36978" y="2242383"/>
            <a:ext cx="1584176" cy="2880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100" dirty="0">
                <a:solidFill>
                  <a:schemeClr val="accent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2.  </a:t>
            </a:r>
            <a:r>
              <a:rPr lang="ko-KR" altLang="en-US" sz="1100" dirty="0">
                <a:solidFill>
                  <a:schemeClr val="accent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네트워크 분석</a:t>
            </a:r>
            <a:endParaRPr lang="en-US" altLang="ko-KR" sz="1100" dirty="0">
              <a:solidFill>
                <a:schemeClr val="accent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3" name="부제목 4">
            <a:extLst>
              <a:ext uri="{FF2B5EF4-FFF2-40B4-BE49-F238E27FC236}">
                <a16:creationId xmlns:a16="http://schemas.microsoft.com/office/drawing/2014/main" xmlns="" id="{876EC235-1616-4A0A-BC05-C1C615DC25BD}"/>
              </a:ext>
            </a:extLst>
          </p:cNvPr>
          <p:cNvSpPr txBox="1">
            <a:spLocks/>
          </p:cNvSpPr>
          <p:nvPr/>
        </p:nvSpPr>
        <p:spPr>
          <a:xfrm>
            <a:off x="-36978" y="2956195"/>
            <a:ext cx="1584176" cy="2880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1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3. </a:t>
            </a:r>
            <a:r>
              <a:rPr lang="ko-KR" altLang="en-US" sz="11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시연영상</a:t>
            </a:r>
            <a:endParaRPr lang="en-US" altLang="ko-KR" sz="11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5" name="부제목 4">
            <a:extLst>
              <a:ext uri="{FF2B5EF4-FFF2-40B4-BE49-F238E27FC236}">
                <a16:creationId xmlns:a16="http://schemas.microsoft.com/office/drawing/2014/main" xmlns="" id="{6E626696-C744-4CF8-B45F-2D6E5CFEC099}"/>
              </a:ext>
            </a:extLst>
          </p:cNvPr>
          <p:cNvSpPr txBox="1">
            <a:spLocks/>
          </p:cNvSpPr>
          <p:nvPr/>
        </p:nvSpPr>
        <p:spPr>
          <a:xfrm>
            <a:off x="-36004" y="3696255"/>
            <a:ext cx="1584176" cy="2880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1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4.</a:t>
            </a:r>
            <a:r>
              <a:rPr lang="en-US" altLang="ko-KR" sz="1100" dirty="0"/>
              <a:t> </a:t>
            </a:r>
            <a:r>
              <a:rPr lang="ko-KR" altLang="en-US" sz="1100" dirty="0"/>
              <a:t>결론 및 느낀 점</a:t>
            </a:r>
            <a:r>
              <a:rPr lang="en-US" altLang="ko-KR" sz="11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</a:p>
        </p:txBody>
      </p:sp>
      <p:sp>
        <p:nvSpPr>
          <p:cNvPr id="16" name="부제목 4">
            <a:extLst>
              <a:ext uri="{FF2B5EF4-FFF2-40B4-BE49-F238E27FC236}">
                <a16:creationId xmlns:a16="http://schemas.microsoft.com/office/drawing/2014/main" xmlns="" id="{813500E0-C362-40C5-AFF8-D08D5459A8A0}"/>
              </a:ext>
            </a:extLst>
          </p:cNvPr>
          <p:cNvSpPr txBox="1">
            <a:spLocks/>
          </p:cNvSpPr>
          <p:nvPr/>
        </p:nvSpPr>
        <p:spPr>
          <a:xfrm>
            <a:off x="-36978" y="4416335"/>
            <a:ext cx="1584176" cy="2880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1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5.  </a:t>
            </a:r>
            <a:r>
              <a:rPr lang="ko-KR" altLang="en-US" sz="11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참고사항</a:t>
            </a:r>
            <a:endParaRPr lang="en-US" altLang="ko-KR" sz="11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1800597"/>
            <a:ext cx="7121520" cy="29965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1650907" y="5036983"/>
            <a:ext cx="73162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신경망의 층이 깊어 질수록 역 전파 되는 </a:t>
            </a:r>
            <a:r>
              <a:rPr lang="ko-KR" altLang="en-US" dirty="0" err="1"/>
              <a:t>그라디언트가</a:t>
            </a:r>
            <a:r>
              <a:rPr lang="ko-KR" altLang="en-US" dirty="0"/>
              <a:t> 중간에 죽어서 학습이 잘되지 않는 문제</a:t>
            </a:r>
            <a:r>
              <a:rPr lang="en-US" altLang="ko-KR" dirty="0"/>
              <a:t>(gradient vanishing)</a:t>
            </a:r>
            <a:r>
              <a:rPr lang="ko-KR" altLang="en-US" dirty="0"/>
              <a:t>가 발생한다</a:t>
            </a:r>
            <a:r>
              <a:rPr lang="en-US" altLang="ko-KR" dirty="0"/>
              <a:t>.  </a:t>
            </a:r>
          </a:p>
          <a:p>
            <a:r>
              <a:rPr lang="ko-KR" altLang="en-US" dirty="0"/>
              <a:t>하지만 </a:t>
            </a:r>
            <a:r>
              <a:rPr lang="en-US" altLang="ko-KR" dirty="0" err="1"/>
              <a:t>ResNet</a:t>
            </a:r>
            <a:r>
              <a:rPr lang="ko-KR" altLang="en-US" dirty="0"/>
              <a:t>은 </a:t>
            </a:r>
            <a:r>
              <a:rPr lang="en-US" altLang="ko-KR" dirty="0"/>
              <a:t>Input x</a:t>
            </a:r>
            <a:r>
              <a:rPr lang="ko-KR" altLang="en-US" dirty="0"/>
              <a:t>를 </a:t>
            </a:r>
            <a:r>
              <a:rPr lang="en-US" altLang="ko-KR" dirty="0"/>
              <a:t>F(x)</a:t>
            </a:r>
            <a:r>
              <a:rPr lang="ko-KR" altLang="en-US" dirty="0"/>
              <a:t>에 더해주기 때문에 엄청 깊은 네트워크 구조를 가능 하게 해준다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1517826" y="1083729"/>
            <a:ext cx="7316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기본 </a:t>
            </a:r>
            <a:r>
              <a:rPr lang="en-US" altLang="ko-KR" dirty="0" err="1"/>
              <a:t>ResNet</a:t>
            </a:r>
            <a:r>
              <a:rPr lang="ko-KR" altLang="en-US" dirty="0"/>
              <a:t>의 개념</a:t>
            </a:r>
            <a:r>
              <a:rPr lang="en-US" altLang="ko-KR" dirty="0"/>
              <a:t>(residual network)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428982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부제목 4"/>
          <p:cNvSpPr txBox="1">
            <a:spLocks/>
          </p:cNvSpPr>
          <p:nvPr/>
        </p:nvSpPr>
        <p:spPr>
          <a:xfrm>
            <a:off x="1547198" y="6487"/>
            <a:ext cx="7596802" cy="7560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altLang="ko-KR" b="1" dirty="0">
                <a:solidFill>
                  <a:schemeClr val="tx1"/>
                </a:solidFill>
              </a:rPr>
              <a:t>2. ResNet Super Resolution (ResNet SR)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E10F86D2-CE56-4035-A6BC-5E5E69984CCA}"/>
              </a:ext>
            </a:extLst>
          </p:cNvPr>
          <p:cNvSpPr/>
          <p:nvPr/>
        </p:nvSpPr>
        <p:spPr>
          <a:xfrm>
            <a:off x="-36512" y="0"/>
            <a:ext cx="1584176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xmlns="" id="{193DFC1C-FED2-4F33-9AE4-531E8C8DC894}"/>
              </a:ext>
            </a:extLst>
          </p:cNvPr>
          <p:cNvSpPr txBox="1">
            <a:spLocks/>
          </p:cNvSpPr>
          <p:nvPr/>
        </p:nvSpPr>
        <p:spPr>
          <a:xfrm>
            <a:off x="107504" y="188640"/>
            <a:ext cx="12961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>
                <a:solidFill>
                  <a:srgbClr val="C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[</a:t>
            </a:r>
            <a:r>
              <a:rPr lang="ko-KR" altLang="en-US" sz="2400">
                <a:solidFill>
                  <a:schemeClr val="bg1">
                    <a:lumMod val="9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목 차</a:t>
            </a:r>
            <a:r>
              <a:rPr lang="en-US" altLang="ko-KR" sz="2400">
                <a:solidFill>
                  <a:srgbClr val="C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]</a:t>
            </a:r>
            <a:endParaRPr lang="ko-KR" altLang="en-US" sz="2400" dirty="0">
              <a:solidFill>
                <a:srgbClr val="C0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0" name="부제목 4">
            <a:extLst>
              <a:ext uri="{FF2B5EF4-FFF2-40B4-BE49-F238E27FC236}">
                <a16:creationId xmlns:a16="http://schemas.microsoft.com/office/drawing/2014/main" xmlns="" id="{9AC5C436-1D67-421B-8BFB-01933D9A6DC4}"/>
              </a:ext>
            </a:extLst>
          </p:cNvPr>
          <p:cNvSpPr txBox="1">
            <a:spLocks/>
          </p:cNvSpPr>
          <p:nvPr/>
        </p:nvSpPr>
        <p:spPr>
          <a:xfrm>
            <a:off x="-116470" y="5102582"/>
            <a:ext cx="1584176" cy="3291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1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6. Q&amp;A</a:t>
            </a:r>
            <a:endParaRPr lang="ko-KR" altLang="en-US" sz="11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1" name="부제목 4">
            <a:extLst>
              <a:ext uri="{FF2B5EF4-FFF2-40B4-BE49-F238E27FC236}">
                <a16:creationId xmlns:a16="http://schemas.microsoft.com/office/drawing/2014/main" xmlns="" id="{43C7D38E-3461-46B8-AB56-F6CBAEDF6831}"/>
              </a:ext>
            </a:extLst>
          </p:cNvPr>
          <p:cNvSpPr txBox="1">
            <a:spLocks/>
          </p:cNvSpPr>
          <p:nvPr/>
        </p:nvSpPr>
        <p:spPr>
          <a:xfrm>
            <a:off x="-36978" y="1444027"/>
            <a:ext cx="1584176" cy="3783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1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1. </a:t>
            </a:r>
            <a:r>
              <a:rPr lang="ko-KR" altLang="en-US" sz="11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주제 설명</a:t>
            </a:r>
          </a:p>
        </p:txBody>
      </p:sp>
      <p:sp>
        <p:nvSpPr>
          <p:cNvPr id="12" name="부제목 4">
            <a:extLst>
              <a:ext uri="{FF2B5EF4-FFF2-40B4-BE49-F238E27FC236}">
                <a16:creationId xmlns:a16="http://schemas.microsoft.com/office/drawing/2014/main" xmlns="" id="{4DA06387-DBF5-45E6-8EAC-C5A5C3E1E5A5}"/>
              </a:ext>
            </a:extLst>
          </p:cNvPr>
          <p:cNvSpPr txBox="1">
            <a:spLocks/>
          </p:cNvSpPr>
          <p:nvPr/>
        </p:nvSpPr>
        <p:spPr>
          <a:xfrm>
            <a:off x="-36978" y="2242383"/>
            <a:ext cx="1584176" cy="2880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100" dirty="0">
                <a:solidFill>
                  <a:schemeClr val="accent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2.  </a:t>
            </a:r>
            <a:r>
              <a:rPr lang="ko-KR" altLang="en-US" sz="1100" dirty="0">
                <a:solidFill>
                  <a:schemeClr val="accent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네트워크 분석</a:t>
            </a:r>
            <a:endParaRPr lang="en-US" altLang="ko-KR" sz="1100" dirty="0">
              <a:solidFill>
                <a:schemeClr val="accent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3" name="부제목 4">
            <a:extLst>
              <a:ext uri="{FF2B5EF4-FFF2-40B4-BE49-F238E27FC236}">
                <a16:creationId xmlns:a16="http://schemas.microsoft.com/office/drawing/2014/main" xmlns="" id="{876EC235-1616-4A0A-BC05-C1C615DC25BD}"/>
              </a:ext>
            </a:extLst>
          </p:cNvPr>
          <p:cNvSpPr txBox="1">
            <a:spLocks/>
          </p:cNvSpPr>
          <p:nvPr/>
        </p:nvSpPr>
        <p:spPr>
          <a:xfrm>
            <a:off x="-36978" y="2956195"/>
            <a:ext cx="1584176" cy="2880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1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3. </a:t>
            </a:r>
            <a:r>
              <a:rPr lang="ko-KR" altLang="en-US" sz="11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시연영상</a:t>
            </a:r>
            <a:endParaRPr lang="en-US" altLang="ko-KR" sz="11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5" name="부제목 4">
            <a:extLst>
              <a:ext uri="{FF2B5EF4-FFF2-40B4-BE49-F238E27FC236}">
                <a16:creationId xmlns:a16="http://schemas.microsoft.com/office/drawing/2014/main" xmlns="" id="{6E626696-C744-4CF8-B45F-2D6E5CFEC099}"/>
              </a:ext>
            </a:extLst>
          </p:cNvPr>
          <p:cNvSpPr txBox="1">
            <a:spLocks/>
          </p:cNvSpPr>
          <p:nvPr/>
        </p:nvSpPr>
        <p:spPr>
          <a:xfrm>
            <a:off x="-36004" y="3696255"/>
            <a:ext cx="1584176" cy="2880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1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4.</a:t>
            </a:r>
            <a:r>
              <a:rPr lang="en-US" altLang="ko-KR" sz="1100" dirty="0"/>
              <a:t> </a:t>
            </a:r>
            <a:r>
              <a:rPr lang="ko-KR" altLang="en-US" sz="1100" dirty="0"/>
              <a:t>결론 및 느낀 점</a:t>
            </a:r>
            <a:r>
              <a:rPr lang="en-US" altLang="ko-KR" sz="11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</a:p>
        </p:txBody>
      </p:sp>
      <p:sp>
        <p:nvSpPr>
          <p:cNvPr id="16" name="부제목 4">
            <a:extLst>
              <a:ext uri="{FF2B5EF4-FFF2-40B4-BE49-F238E27FC236}">
                <a16:creationId xmlns:a16="http://schemas.microsoft.com/office/drawing/2014/main" xmlns="" id="{813500E0-C362-40C5-AFF8-D08D5459A8A0}"/>
              </a:ext>
            </a:extLst>
          </p:cNvPr>
          <p:cNvSpPr txBox="1">
            <a:spLocks/>
          </p:cNvSpPr>
          <p:nvPr/>
        </p:nvSpPr>
        <p:spPr>
          <a:xfrm>
            <a:off x="-36978" y="4416335"/>
            <a:ext cx="1584176" cy="2880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1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5.  </a:t>
            </a:r>
            <a:r>
              <a:rPr lang="ko-KR" altLang="en-US" sz="11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참고사항</a:t>
            </a:r>
            <a:endParaRPr lang="en-US" altLang="ko-KR" sz="11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8035" y="2225669"/>
            <a:ext cx="3848461" cy="3939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직사각형 17"/>
          <p:cNvSpPr/>
          <p:nvPr/>
        </p:nvSpPr>
        <p:spPr>
          <a:xfrm>
            <a:off x="1547198" y="1340768"/>
            <a:ext cx="759680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Super Resolution </a:t>
            </a:r>
            <a:r>
              <a:rPr lang="ko-KR" altLang="en-US" dirty="0"/>
              <a:t>에 </a:t>
            </a:r>
            <a:r>
              <a:rPr lang="en-US" altLang="ko-KR" dirty="0" err="1"/>
              <a:t>ResNet</a:t>
            </a:r>
            <a:r>
              <a:rPr lang="ko-KR" altLang="en-US" dirty="0"/>
              <a:t>을 적용해서 네트워크 모델을 구성하여 깊이에 대한 많은 구애를 받지 않고 구성한다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2380131"/>
            <a:ext cx="3640371" cy="38571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393041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부제목 4"/>
          <p:cNvSpPr txBox="1">
            <a:spLocks/>
          </p:cNvSpPr>
          <p:nvPr/>
        </p:nvSpPr>
        <p:spPr>
          <a:xfrm>
            <a:off x="1547198" y="6487"/>
            <a:ext cx="7596802" cy="7560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 dirty="0">
                <a:solidFill>
                  <a:schemeClr val="tx1"/>
                </a:solidFill>
              </a:rPr>
              <a:t>2. Distilled </a:t>
            </a:r>
            <a:r>
              <a:rPr lang="en-US" altLang="ko-KR" b="1" dirty="0" err="1">
                <a:solidFill>
                  <a:schemeClr val="tx1"/>
                </a:solidFill>
              </a:rPr>
              <a:t>ResNet</a:t>
            </a:r>
            <a:r>
              <a:rPr lang="en-US" altLang="ko-KR" b="1" dirty="0">
                <a:solidFill>
                  <a:schemeClr val="tx1"/>
                </a:solidFill>
              </a:rPr>
              <a:t> Super Resolution (Distilled </a:t>
            </a:r>
            <a:r>
              <a:rPr lang="en-US" altLang="ko-KR" b="1" dirty="0" err="1">
                <a:solidFill>
                  <a:schemeClr val="tx1"/>
                </a:solidFill>
              </a:rPr>
              <a:t>ResNetSR</a:t>
            </a:r>
            <a:r>
              <a:rPr lang="en-US" altLang="ko-KR" b="1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1952E084-F36F-44E7-8CFA-D331C4F9E05F}"/>
              </a:ext>
            </a:extLst>
          </p:cNvPr>
          <p:cNvSpPr txBox="1"/>
          <p:nvPr/>
        </p:nvSpPr>
        <p:spPr>
          <a:xfrm>
            <a:off x="6014431" y="984342"/>
            <a:ext cx="314105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Distillation </a:t>
            </a:r>
            <a:r>
              <a:rPr lang="ko-KR" altLang="en-US" dirty="0"/>
              <a:t>이란 </a:t>
            </a:r>
            <a:r>
              <a:rPr lang="en-US" altLang="ko-KR" dirty="0"/>
              <a:t>Teacher Network</a:t>
            </a:r>
            <a:r>
              <a:rPr lang="ko-KR" altLang="en-US" dirty="0"/>
              <a:t>로부터 </a:t>
            </a:r>
            <a:r>
              <a:rPr lang="en-US" altLang="ko-KR" dirty="0"/>
              <a:t>Student Network</a:t>
            </a:r>
            <a:r>
              <a:rPr lang="ko-KR" altLang="en-US" dirty="0"/>
              <a:t>를 학습시키는 모델로 </a:t>
            </a:r>
            <a:r>
              <a:rPr lang="en-US" altLang="ko-KR" dirty="0"/>
              <a:t>Teacher-Student Network</a:t>
            </a:r>
            <a:r>
              <a:rPr lang="ko-KR" altLang="en-US" dirty="0"/>
              <a:t>로 언급 된다</a:t>
            </a:r>
            <a:r>
              <a:rPr lang="en-US" altLang="ko-KR" dirty="0"/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B1412FA1-FEF5-4763-B240-30A30B4549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198" y="984342"/>
            <a:ext cx="4467232" cy="208461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F8D6BF84-69E7-406F-9E21-A60260322CC6}"/>
              </a:ext>
            </a:extLst>
          </p:cNvPr>
          <p:cNvSpPr txBox="1"/>
          <p:nvPr/>
        </p:nvSpPr>
        <p:spPr>
          <a:xfrm>
            <a:off x="1979712" y="3429000"/>
            <a:ext cx="662473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 Dataset D</a:t>
            </a:r>
            <a:r>
              <a:rPr lang="ko-KR" altLang="en-US" dirty="0"/>
              <a:t>가 있을 때 </a:t>
            </a:r>
            <a:r>
              <a:rPr lang="en-US" altLang="ko-KR" dirty="0"/>
              <a:t>Teacher Net T</a:t>
            </a:r>
            <a:r>
              <a:rPr lang="ko-KR" altLang="en-US" dirty="0"/>
              <a:t>가 </a:t>
            </a:r>
            <a:r>
              <a:rPr lang="en-US" altLang="ko-KR" dirty="0"/>
              <a:t>D</a:t>
            </a:r>
            <a:r>
              <a:rPr lang="ko-KR" altLang="en-US" dirty="0"/>
              <a:t>를 먼저 학습한다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en-US" altLang="ko-KR" dirty="0"/>
              <a:t>2. Student Net S</a:t>
            </a:r>
            <a:r>
              <a:rPr lang="ko-KR" altLang="en-US" dirty="0"/>
              <a:t>가 </a:t>
            </a:r>
            <a:r>
              <a:rPr lang="en-US" altLang="ko-KR" dirty="0"/>
              <a:t>T Net</a:t>
            </a:r>
            <a:r>
              <a:rPr lang="ko-KR" altLang="en-US" dirty="0"/>
              <a:t>을 활용하여 </a:t>
            </a:r>
            <a:r>
              <a:rPr lang="en-US" altLang="ko-KR" dirty="0"/>
              <a:t>Dataset D</a:t>
            </a:r>
            <a:r>
              <a:rPr lang="ko-KR" altLang="en-US" dirty="0"/>
              <a:t>를 학습한다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3. </a:t>
            </a:r>
            <a:r>
              <a:rPr lang="ko-KR" altLang="en-US" dirty="0"/>
              <a:t>부모 네트워크에서 자식 네트워크로 지식을 응축하여 전달하는 것을 </a:t>
            </a:r>
            <a:r>
              <a:rPr lang="en-US" altLang="ko-KR" dirty="0"/>
              <a:t>Distillation </a:t>
            </a:r>
            <a:r>
              <a:rPr lang="ko-KR" altLang="en-US" dirty="0"/>
              <a:t>이라 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4. </a:t>
            </a:r>
            <a:r>
              <a:rPr lang="ko-KR" altLang="en-US" dirty="0"/>
              <a:t>위 방법으로 학습된 </a:t>
            </a:r>
            <a:r>
              <a:rPr lang="en-US" altLang="ko-KR" dirty="0"/>
              <a:t>S Net</a:t>
            </a:r>
            <a:r>
              <a:rPr lang="ko-KR" altLang="en-US" dirty="0"/>
              <a:t>은 </a:t>
            </a:r>
            <a:r>
              <a:rPr lang="en-US" altLang="ko-KR" dirty="0"/>
              <a:t>T Net </a:t>
            </a:r>
            <a:r>
              <a:rPr lang="ko-KR" altLang="en-US" dirty="0"/>
              <a:t>없이 </a:t>
            </a:r>
            <a:r>
              <a:rPr lang="en-US" altLang="ko-KR" dirty="0" err="1"/>
              <a:t>DataSet</a:t>
            </a:r>
            <a:r>
              <a:rPr lang="en-US" altLang="ko-KR" dirty="0"/>
              <a:t> D</a:t>
            </a:r>
            <a:r>
              <a:rPr lang="ko-KR" altLang="en-US" dirty="0"/>
              <a:t>를 직접 학습한 </a:t>
            </a:r>
            <a:r>
              <a:rPr lang="en-US" altLang="ko-KR" dirty="0"/>
              <a:t>S’ Net </a:t>
            </a:r>
            <a:r>
              <a:rPr lang="ko-KR" altLang="en-US" dirty="0"/>
              <a:t>보다 더 높은 성능을 보인다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5. </a:t>
            </a:r>
            <a:r>
              <a:rPr lang="ko-KR" altLang="en-US" dirty="0"/>
              <a:t>보다 큰 네트워크에서 걸리는 시간을 단축시킬 수 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342900" indent="-342900">
              <a:buAutoNum type="arabicPeriod"/>
            </a:pPr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0DB244E6-401A-4C10-AC8B-6BFB9D67861C}"/>
              </a:ext>
            </a:extLst>
          </p:cNvPr>
          <p:cNvSpPr/>
          <p:nvPr/>
        </p:nvSpPr>
        <p:spPr>
          <a:xfrm>
            <a:off x="-36512" y="0"/>
            <a:ext cx="1584176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xmlns="" id="{677E9442-B1E3-49EF-8D65-B7CCB5455AB8}"/>
              </a:ext>
            </a:extLst>
          </p:cNvPr>
          <p:cNvSpPr txBox="1">
            <a:spLocks/>
          </p:cNvSpPr>
          <p:nvPr/>
        </p:nvSpPr>
        <p:spPr>
          <a:xfrm>
            <a:off x="107504" y="188640"/>
            <a:ext cx="12961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>
                <a:solidFill>
                  <a:srgbClr val="C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[</a:t>
            </a:r>
            <a:r>
              <a:rPr lang="ko-KR" altLang="en-US" sz="2400">
                <a:solidFill>
                  <a:schemeClr val="bg1">
                    <a:lumMod val="9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목 차</a:t>
            </a:r>
            <a:r>
              <a:rPr lang="en-US" altLang="ko-KR" sz="2400">
                <a:solidFill>
                  <a:srgbClr val="C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]</a:t>
            </a:r>
            <a:endParaRPr lang="ko-KR" altLang="en-US" sz="2400" dirty="0">
              <a:solidFill>
                <a:srgbClr val="C0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5" name="부제목 4">
            <a:extLst>
              <a:ext uri="{FF2B5EF4-FFF2-40B4-BE49-F238E27FC236}">
                <a16:creationId xmlns:a16="http://schemas.microsoft.com/office/drawing/2014/main" xmlns="" id="{B66039DA-8505-4D0A-9904-41E2ABBEE4EC}"/>
              </a:ext>
            </a:extLst>
          </p:cNvPr>
          <p:cNvSpPr txBox="1">
            <a:spLocks/>
          </p:cNvSpPr>
          <p:nvPr/>
        </p:nvSpPr>
        <p:spPr>
          <a:xfrm>
            <a:off x="-116470" y="5102582"/>
            <a:ext cx="1584176" cy="3291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1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6. Q&amp;A</a:t>
            </a:r>
            <a:endParaRPr lang="ko-KR" altLang="en-US" sz="11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6" name="부제목 4">
            <a:extLst>
              <a:ext uri="{FF2B5EF4-FFF2-40B4-BE49-F238E27FC236}">
                <a16:creationId xmlns:a16="http://schemas.microsoft.com/office/drawing/2014/main" xmlns="" id="{D8C89E01-6420-4687-B76D-00CC4BBA9F41}"/>
              </a:ext>
            </a:extLst>
          </p:cNvPr>
          <p:cNvSpPr txBox="1">
            <a:spLocks/>
          </p:cNvSpPr>
          <p:nvPr/>
        </p:nvSpPr>
        <p:spPr>
          <a:xfrm>
            <a:off x="-36978" y="1444027"/>
            <a:ext cx="1584176" cy="3783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1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1. </a:t>
            </a:r>
            <a:r>
              <a:rPr lang="ko-KR" altLang="en-US" sz="11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주제 설명</a:t>
            </a:r>
          </a:p>
        </p:txBody>
      </p:sp>
      <p:sp>
        <p:nvSpPr>
          <p:cNvPr id="17" name="부제목 4">
            <a:extLst>
              <a:ext uri="{FF2B5EF4-FFF2-40B4-BE49-F238E27FC236}">
                <a16:creationId xmlns:a16="http://schemas.microsoft.com/office/drawing/2014/main" xmlns="" id="{9B6F6295-D068-4583-94CC-03911EAA05EA}"/>
              </a:ext>
            </a:extLst>
          </p:cNvPr>
          <p:cNvSpPr txBox="1">
            <a:spLocks/>
          </p:cNvSpPr>
          <p:nvPr/>
        </p:nvSpPr>
        <p:spPr>
          <a:xfrm>
            <a:off x="-36978" y="2242383"/>
            <a:ext cx="1584176" cy="2880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100" dirty="0">
                <a:solidFill>
                  <a:schemeClr val="accent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2.  </a:t>
            </a:r>
            <a:r>
              <a:rPr lang="ko-KR" altLang="en-US" sz="1100" dirty="0">
                <a:solidFill>
                  <a:schemeClr val="accent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네트워크 분석</a:t>
            </a:r>
            <a:endParaRPr lang="en-US" altLang="ko-KR" sz="1100" dirty="0">
              <a:solidFill>
                <a:schemeClr val="accent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8" name="부제목 4">
            <a:extLst>
              <a:ext uri="{FF2B5EF4-FFF2-40B4-BE49-F238E27FC236}">
                <a16:creationId xmlns:a16="http://schemas.microsoft.com/office/drawing/2014/main" xmlns="" id="{0992C643-5031-45E3-BA99-647A5068C1D0}"/>
              </a:ext>
            </a:extLst>
          </p:cNvPr>
          <p:cNvSpPr txBox="1">
            <a:spLocks/>
          </p:cNvSpPr>
          <p:nvPr/>
        </p:nvSpPr>
        <p:spPr>
          <a:xfrm>
            <a:off x="-36978" y="2956195"/>
            <a:ext cx="1584176" cy="2880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1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3. </a:t>
            </a:r>
            <a:r>
              <a:rPr lang="ko-KR" altLang="en-US" sz="11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시연영상</a:t>
            </a:r>
            <a:endParaRPr lang="en-US" altLang="ko-KR" sz="11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9" name="부제목 4">
            <a:extLst>
              <a:ext uri="{FF2B5EF4-FFF2-40B4-BE49-F238E27FC236}">
                <a16:creationId xmlns:a16="http://schemas.microsoft.com/office/drawing/2014/main" xmlns="" id="{F223CD6B-8B49-490E-A15D-52EC30065349}"/>
              </a:ext>
            </a:extLst>
          </p:cNvPr>
          <p:cNvSpPr txBox="1">
            <a:spLocks/>
          </p:cNvSpPr>
          <p:nvPr/>
        </p:nvSpPr>
        <p:spPr>
          <a:xfrm>
            <a:off x="-36004" y="3696255"/>
            <a:ext cx="1584176" cy="2880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1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4.</a:t>
            </a:r>
            <a:r>
              <a:rPr lang="en-US" altLang="ko-KR" sz="1100" dirty="0"/>
              <a:t> </a:t>
            </a:r>
            <a:r>
              <a:rPr lang="ko-KR" altLang="en-US" sz="1100" dirty="0"/>
              <a:t>결론 및 느낀 점</a:t>
            </a:r>
            <a:r>
              <a:rPr lang="en-US" altLang="ko-KR" sz="11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</a:p>
        </p:txBody>
      </p:sp>
      <p:sp>
        <p:nvSpPr>
          <p:cNvPr id="20" name="부제목 4">
            <a:extLst>
              <a:ext uri="{FF2B5EF4-FFF2-40B4-BE49-F238E27FC236}">
                <a16:creationId xmlns:a16="http://schemas.microsoft.com/office/drawing/2014/main" xmlns="" id="{27590DE2-CE6A-4C0C-BD0F-D0387C416A6E}"/>
              </a:ext>
            </a:extLst>
          </p:cNvPr>
          <p:cNvSpPr txBox="1">
            <a:spLocks/>
          </p:cNvSpPr>
          <p:nvPr/>
        </p:nvSpPr>
        <p:spPr>
          <a:xfrm>
            <a:off x="-36978" y="4416335"/>
            <a:ext cx="1584176" cy="2880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1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5.  </a:t>
            </a:r>
            <a:r>
              <a:rPr lang="ko-KR" altLang="en-US" sz="11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참고사항</a:t>
            </a:r>
            <a:endParaRPr lang="en-US" altLang="ko-KR" sz="11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80096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부제목 4"/>
          <p:cNvSpPr txBox="1">
            <a:spLocks/>
          </p:cNvSpPr>
          <p:nvPr/>
        </p:nvSpPr>
        <p:spPr>
          <a:xfrm>
            <a:off x="1547198" y="6487"/>
            <a:ext cx="6696744" cy="7560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2000" b="1" dirty="0">
                <a:solidFill>
                  <a:schemeClr val="tx1"/>
                </a:solidFill>
                <a:latin typeface="+mj-lt"/>
                <a:ea typeface="나눔고딕 ExtraBold" panose="020D0904000000000000" pitchFamily="50" charset="-127"/>
              </a:rPr>
              <a:t>3. </a:t>
            </a:r>
            <a:r>
              <a:rPr lang="ko-KR" altLang="en-US" sz="2000" b="1" dirty="0">
                <a:solidFill>
                  <a:schemeClr val="tx1"/>
                </a:solidFill>
                <a:latin typeface="+mj-lt"/>
                <a:ea typeface="나눔고딕 ExtraBold" panose="020D0904000000000000" pitchFamily="50" charset="-127"/>
              </a:rPr>
              <a:t>시연영상</a:t>
            </a:r>
            <a:endParaRPr lang="ko-KR" altLang="en-US" sz="2000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5864D862-54CA-4620-ACA8-F347C52485F5}"/>
              </a:ext>
            </a:extLst>
          </p:cNvPr>
          <p:cNvSpPr/>
          <p:nvPr/>
        </p:nvSpPr>
        <p:spPr>
          <a:xfrm>
            <a:off x="-36512" y="0"/>
            <a:ext cx="1584176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xmlns="" id="{CEA71DC3-1A1C-4993-AD28-289806643466}"/>
              </a:ext>
            </a:extLst>
          </p:cNvPr>
          <p:cNvSpPr txBox="1">
            <a:spLocks/>
          </p:cNvSpPr>
          <p:nvPr/>
        </p:nvSpPr>
        <p:spPr>
          <a:xfrm>
            <a:off x="107504" y="188640"/>
            <a:ext cx="12961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>
                <a:solidFill>
                  <a:srgbClr val="C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[</a:t>
            </a:r>
            <a:r>
              <a:rPr lang="ko-KR" altLang="en-US" sz="2400">
                <a:solidFill>
                  <a:schemeClr val="bg1">
                    <a:lumMod val="9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목 차</a:t>
            </a:r>
            <a:r>
              <a:rPr lang="en-US" altLang="ko-KR" sz="2400">
                <a:solidFill>
                  <a:srgbClr val="C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]</a:t>
            </a:r>
            <a:endParaRPr lang="ko-KR" altLang="en-US" sz="2400" dirty="0">
              <a:solidFill>
                <a:srgbClr val="C0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부제목 4">
            <a:extLst>
              <a:ext uri="{FF2B5EF4-FFF2-40B4-BE49-F238E27FC236}">
                <a16:creationId xmlns:a16="http://schemas.microsoft.com/office/drawing/2014/main" xmlns="" id="{2E3A167D-91CA-4591-8C05-3B4EB7C280AF}"/>
              </a:ext>
            </a:extLst>
          </p:cNvPr>
          <p:cNvSpPr txBox="1">
            <a:spLocks/>
          </p:cNvSpPr>
          <p:nvPr/>
        </p:nvSpPr>
        <p:spPr>
          <a:xfrm>
            <a:off x="-116470" y="5102582"/>
            <a:ext cx="1584176" cy="3291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1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6. Q&amp;A</a:t>
            </a:r>
            <a:endParaRPr lang="ko-KR" altLang="en-US" sz="11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0" name="부제목 4">
            <a:extLst>
              <a:ext uri="{FF2B5EF4-FFF2-40B4-BE49-F238E27FC236}">
                <a16:creationId xmlns:a16="http://schemas.microsoft.com/office/drawing/2014/main" xmlns="" id="{8D643EF9-B619-4A8B-BD43-B2EA83FFE40C}"/>
              </a:ext>
            </a:extLst>
          </p:cNvPr>
          <p:cNvSpPr txBox="1">
            <a:spLocks/>
          </p:cNvSpPr>
          <p:nvPr/>
        </p:nvSpPr>
        <p:spPr>
          <a:xfrm>
            <a:off x="-36978" y="1444027"/>
            <a:ext cx="1584176" cy="3783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1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1. </a:t>
            </a:r>
            <a:r>
              <a:rPr lang="ko-KR" altLang="en-US" sz="11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주제 설명</a:t>
            </a:r>
          </a:p>
        </p:txBody>
      </p:sp>
      <p:sp>
        <p:nvSpPr>
          <p:cNvPr id="11" name="부제목 4">
            <a:extLst>
              <a:ext uri="{FF2B5EF4-FFF2-40B4-BE49-F238E27FC236}">
                <a16:creationId xmlns:a16="http://schemas.microsoft.com/office/drawing/2014/main" xmlns="" id="{0477844F-03E7-4172-9404-C81726F8CAA7}"/>
              </a:ext>
            </a:extLst>
          </p:cNvPr>
          <p:cNvSpPr txBox="1">
            <a:spLocks/>
          </p:cNvSpPr>
          <p:nvPr/>
        </p:nvSpPr>
        <p:spPr>
          <a:xfrm>
            <a:off x="-36978" y="2242383"/>
            <a:ext cx="1584176" cy="2880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1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2.  </a:t>
            </a:r>
            <a:r>
              <a:rPr lang="ko-KR" altLang="en-US" sz="11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네트워크 분석</a:t>
            </a:r>
            <a:endParaRPr lang="en-US" altLang="ko-KR" sz="11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2" name="부제목 4">
            <a:extLst>
              <a:ext uri="{FF2B5EF4-FFF2-40B4-BE49-F238E27FC236}">
                <a16:creationId xmlns:a16="http://schemas.microsoft.com/office/drawing/2014/main" xmlns="" id="{41F67047-9D85-4EBB-A574-0DBA63549E56}"/>
              </a:ext>
            </a:extLst>
          </p:cNvPr>
          <p:cNvSpPr txBox="1">
            <a:spLocks/>
          </p:cNvSpPr>
          <p:nvPr/>
        </p:nvSpPr>
        <p:spPr>
          <a:xfrm>
            <a:off x="-36978" y="2956195"/>
            <a:ext cx="1584176" cy="2880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100" dirty="0">
                <a:solidFill>
                  <a:schemeClr val="accent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3. </a:t>
            </a:r>
            <a:r>
              <a:rPr lang="ko-KR" altLang="en-US" sz="1100" dirty="0">
                <a:solidFill>
                  <a:schemeClr val="accent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시연영상</a:t>
            </a:r>
            <a:endParaRPr lang="en-US" altLang="ko-KR" sz="1100" dirty="0">
              <a:solidFill>
                <a:schemeClr val="accent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3" name="부제목 4">
            <a:extLst>
              <a:ext uri="{FF2B5EF4-FFF2-40B4-BE49-F238E27FC236}">
                <a16:creationId xmlns:a16="http://schemas.microsoft.com/office/drawing/2014/main" xmlns="" id="{39A4408C-C406-412D-8B5E-2F8BA84F35DB}"/>
              </a:ext>
            </a:extLst>
          </p:cNvPr>
          <p:cNvSpPr txBox="1">
            <a:spLocks/>
          </p:cNvSpPr>
          <p:nvPr/>
        </p:nvSpPr>
        <p:spPr>
          <a:xfrm>
            <a:off x="-36004" y="3696255"/>
            <a:ext cx="1584176" cy="2880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1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4.</a:t>
            </a:r>
            <a:r>
              <a:rPr lang="en-US" altLang="ko-KR" sz="1100" dirty="0"/>
              <a:t> </a:t>
            </a:r>
            <a:r>
              <a:rPr lang="ko-KR" altLang="en-US" sz="1100" dirty="0"/>
              <a:t>결론 및 느낀 점</a:t>
            </a:r>
            <a:r>
              <a:rPr lang="en-US" altLang="ko-KR" sz="11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</a:p>
        </p:txBody>
      </p:sp>
      <p:sp>
        <p:nvSpPr>
          <p:cNvPr id="15" name="부제목 4">
            <a:extLst>
              <a:ext uri="{FF2B5EF4-FFF2-40B4-BE49-F238E27FC236}">
                <a16:creationId xmlns:a16="http://schemas.microsoft.com/office/drawing/2014/main" xmlns="" id="{51521F4D-17BA-4212-B7D6-BB617B499F44}"/>
              </a:ext>
            </a:extLst>
          </p:cNvPr>
          <p:cNvSpPr txBox="1">
            <a:spLocks/>
          </p:cNvSpPr>
          <p:nvPr/>
        </p:nvSpPr>
        <p:spPr>
          <a:xfrm>
            <a:off x="-36978" y="4416335"/>
            <a:ext cx="1584176" cy="2880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1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5.  </a:t>
            </a:r>
            <a:r>
              <a:rPr lang="ko-KR" altLang="en-US" sz="11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참고사항</a:t>
            </a:r>
            <a:endParaRPr lang="en-US" altLang="ko-KR" sz="11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2" name="bandicam 2019-06-16 11-16-02-131 - converted with Clipchamp">
            <a:hlinkClick r:id="" action="ppaction://media"/>
            <a:extLst>
              <a:ext uri="{FF2B5EF4-FFF2-40B4-BE49-F238E27FC236}">
                <a16:creationId xmlns:a16="http://schemas.microsoft.com/office/drawing/2014/main" xmlns="" id="{244B2809-ADB2-4FD9-9CFF-AC51A084D1F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63688" y="1020762"/>
            <a:ext cx="7192962" cy="481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769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73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11213</TotalTime>
  <Words>771</Words>
  <Application>Microsoft Office PowerPoint</Application>
  <PresentationFormat>화면 슬라이드 쇼(4:3)</PresentationFormat>
  <Paragraphs>146</Paragraphs>
  <Slides>15</Slides>
  <Notes>0</Notes>
  <HiddenSlides>0</HiddenSlides>
  <MMClips>3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16" baseType="lpstr">
      <vt:lpstr>Office 테마</vt:lpstr>
      <vt:lpstr>[Keras 를 이용한 Image Super Resolution]</vt:lpstr>
      <vt:lpstr>[목 차]</vt:lpstr>
      <vt:lpstr>[목 차]</vt:lpstr>
      <vt:lpstr>[목 차]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[Q&amp;A]</vt:lpstr>
      <vt:lpstr>[감사합니다.]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심플한 PPT 탬플릿</dc:title>
  <dc:creator>k</dc:creator>
  <cp:lastModifiedBy>김호한</cp:lastModifiedBy>
  <cp:revision>283</cp:revision>
  <dcterms:created xsi:type="dcterms:W3CDTF">2014-05-11T04:19:55Z</dcterms:created>
  <dcterms:modified xsi:type="dcterms:W3CDTF">2019-06-20T13:42:18Z</dcterms:modified>
</cp:coreProperties>
</file>